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drawings/drawing2.xml" ContentType="application/vnd.openxmlformats-officedocument.drawingml.chartshapes+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drawings/drawing3.xml" ContentType="application/vnd.openxmlformats-officedocument.drawingml.chartshapes+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drawings/drawing4.xml" ContentType="application/vnd.openxmlformats-officedocument.drawingml.chartshap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976" r:id="rId2"/>
    <p:sldId id="3452" r:id="rId3"/>
    <p:sldId id="3453" r:id="rId4"/>
    <p:sldId id="3455" r:id="rId5"/>
    <p:sldId id="4267" r:id="rId6"/>
    <p:sldId id="4872" r:id="rId7"/>
    <p:sldId id="4873" r:id="rId8"/>
    <p:sldId id="4874" r:id="rId9"/>
    <p:sldId id="4876" r:id="rId10"/>
    <p:sldId id="4877" r:id="rId11"/>
    <p:sldId id="4883" r:id="rId12"/>
    <p:sldId id="4161" r:id="rId13"/>
    <p:sldId id="4163" r:id="rId14"/>
    <p:sldId id="4164" r:id="rId15"/>
    <p:sldId id="2912" r:id="rId16"/>
    <p:sldId id="1673" r:id="rId17"/>
    <p:sldId id="4884" r:id="rId18"/>
    <p:sldId id="4266" r:id="rId19"/>
    <p:sldId id="1675" r:id="rId20"/>
    <p:sldId id="1676" r:id="rId21"/>
    <p:sldId id="1678" r:id="rId22"/>
    <p:sldId id="1679" r:id="rId23"/>
    <p:sldId id="4909" r:id="rId24"/>
    <p:sldId id="4910" r:id="rId25"/>
    <p:sldId id="4911" r:id="rId26"/>
    <p:sldId id="3432" r:id="rId27"/>
    <p:sldId id="4896" r:id="rId28"/>
    <p:sldId id="3457" r:id="rId29"/>
    <p:sldId id="3458" r:id="rId30"/>
    <p:sldId id="1734" r:id="rId31"/>
    <p:sldId id="4587" r:id="rId32"/>
    <p:sldId id="4897" r:id="rId33"/>
    <p:sldId id="4275" r:id="rId34"/>
    <p:sldId id="4898" r:id="rId35"/>
    <p:sldId id="4276" r:id="rId36"/>
    <p:sldId id="4277" r:id="rId37"/>
    <p:sldId id="4278" r:id="rId38"/>
    <p:sldId id="4588" r:id="rId39"/>
    <p:sldId id="4279" r:id="rId40"/>
    <p:sldId id="4280" r:id="rId41"/>
    <p:sldId id="4899" r:id="rId42"/>
    <p:sldId id="4281" r:id="rId43"/>
    <p:sldId id="4282" r:id="rId44"/>
    <p:sldId id="4283" r:id="rId45"/>
    <p:sldId id="4589" r:id="rId46"/>
    <p:sldId id="4284" r:id="rId47"/>
    <p:sldId id="4285" r:id="rId48"/>
    <p:sldId id="4900" r:id="rId49"/>
    <p:sldId id="4286" r:id="rId50"/>
    <p:sldId id="4287" r:id="rId51"/>
    <p:sldId id="4288" r:id="rId52"/>
    <p:sldId id="4590" r:id="rId53"/>
    <p:sldId id="4289" r:id="rId54"/>
    <p:sldId id="4290" r:id="rId55"/>
    <p:sldId id="4901" r:id="rId56"/>
    <p:sldId id="4291" r:id="rId57"/>
    <p:sldId id="4292" r:id="rId58"/>
    <p:sldId id="4293" r:id="rId59"/>
    <p:sldId id="4591" r:id="rId60"/>
    <p:sldId id="4294" r:id="rId61"/>
    <p:sldId id="4295" r:id="rId62"/>
    <p:sldId id="4902" r:id="rId63"/>
    <p:sldId id="4296" r:id="rId64"/>
    <p:sldId id="4760" r:id="rId65"/>
    <p:sldId id="4868" r:id="rId66"/>
    <p:sldId id="4875" r:id="rId67"/>
    <p:sldId id="4869" r:id="rId68"/>
    <p:sldId id="4762" r:id="rId69"/>
    <p:sldId id="4878" r:id="rId70"/>
    <p:sldId id="4879" r:id="rId71"/>
    <p:sldId id="4912" r:id="rId72"/>
    <p:sldId id="4265" r:id="rId73"/>
    <p:sldId id="4903" r:id="rId74"/>
    <p:sldId id="4904" r:id="rId75"/>
    <p:sldId id="4268" r:id="rId76"/>
    <p:sldId id="4905" r:id="rId77"/>
    <p:sldId id="4906" r:id="rId78"/>
    <p:sldId id="4913" r:id="rId79"/>
    <p:sldId id="4303" r:id="rId80"/>
    <p:sldId id="4304" r:id="rId81"/>
    <p:sldId id="4305" r:id="rId82"/>
    <p:sldId id="4306" r:id="rId83"/>
    <p:sldId id="4914" r:id="rId84"/>
    <p:sldId id="4964" r:id="rId85"/>
    <p:sldId id="4532" r:id="rId86"/>
    <p:sldId id="257" r:id="rId87"/>
    <p:sldId id="258" r:id="rId88"/>
    <p:sldId id="4269" r:id="rId89"/>
    <p:sldId id="4270" r:id="rId90"/>
    <p:sldId id="4271" r:id="rId91"/>
    <p:sldId id="4272" r:id="rId92"/>
    <p:sldId id="4273" r:id="rId93"/>
    <p:sldId id="4274" r:id="rId94"/>
    <p:sldId id="3684" r:id="rId95"/>
    <p:sldId id="4880" r:id="rId96"/>
    <p:sldId id="4881" r:id="rId9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0" userDrawn="1">
          <p15:clr>
            <a:srgbClr val="A4A3A4"/>
          </p15:clr>
        </p15:guide>
        <p15:guide id="3" pos="33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eet Mathaun" initials="SM" lastIdx="29" clrIdx="0">
    <p:extLst>
      <p:ext uri="{19B8F6BF-5375-455C-9EA6-DF929625EA0E}">
        <p15:presenceInfo xmlns:p15="http://schemas.microsoft.com/office/powerpoint/2012/main" userId="S-1-5-21-1964979238-429942662-834490965-1630" providerId="AD"/>
      </p:ext>
    </p:extLst>
  </p:cmAuthor>
  <p:cmAuthor id="2" name="Kamal Modi" initials="KM" lastIdx="21" clrIdx="1">
    <p:extLst>
      <p:ext uri="{19B8F6BF-5375-455C-9EA6-DF929625EA0E}">
        <p15:presenceInfo xmlns:p15="http://schemas.microsoft.com/office/powerpoint/2012/main" userId="S-1-5-21-1964979238-429942662-834490965-16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660"/>
  </p:normalViewPr>
  <p:slideViewPr>
    <p:cSldViewPr snapToGrid="0">
      <p:cViewPr varScale="1">
        <p:scale>
          <a:sx n="72" d="100"/>
          <a:sy n="72" d="100"/>
        </p:scale>
        <p:origin x="1380" y="66"/>
      </p:cViewPr>
      <p:guideLst>
        <p:guide orient="horz" pos="2160"/>
        <p:guide pos="2200"/>
        <p:guide pos="33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chartUserShapes" Target="../drawings/drawing2.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chartUserShapes" Target="../drawings/drawing3.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99353881406254E-2"/>
          <c:y val="0.10470870043825835"/>
          <c:w val="0.95907307805703512"/>
          <c:h val="0.65790534774129972"/>
        </c:manualLayout>
      </c:layout>
      <c:barChart>
        <c:barDir val="col"/>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Availability</c:v>
                </c:pt>
                <c:pt idx="1">
                  <c:v>Brand</c:v>
                </c:pt>
                <c:pt idx="2">
                  <c:v>Price </c:v>
                </c:pt>
                <c:pt idx="3">
                  <c:v>Lead Time</c:v>
                </c:pt>
                <c:pt idx="4">
                  <c:v>Discount</c:v>
                </c:pt>
              </c:strCache>
            </c:strRef>
          </c:cat>
          <c:val>
            <c:numRef>
              <c:f>Sheet1!$B$2:$B$6</c:f>
              <c:numCache>
                <c:formatCode>0%</c:formatCode>
                <c:ptCount val="5"/>
                <c:pt idx="0">
                  <c:v>0.95</c:v>
                </c:pt>
                <c:pt idx="1">
                  <c:v>0.9</c:v>
                </c:pt>
                <c:pt idx="2">
                  <c:v>0.88</c:v>
                </c:pt>
                <c:pt idx="3">
                  <c:v>0.85</c:v>
                </c:pt>
                <c:pt idx="4">
                  <c:v>0.8</c:v>
                </c:pt>
              </c:numCache>
            </c:numRef>
          </c:val>
          <c:extLst>
            <c:ext xmlns:c16="http://schemas.microsoft.com/office/drawing/2014/chart" uri="{C3380CC4-5D6E-409C-BE32-E72D297353CC}">
              <c16:uniqueId val="{00000000-D4EC-4566-8A27-5D02F4A8801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7.6494624941255307E-2</c:v>
                </c:pt>
                <c:pt idx="1">
                  <c:v>5.3924662294879848E-2</c:v>
                </c:pt>
                <c:pt idx="2">
                  <c:v>6.1568951407719667E-2</c:v>
                </c:pt>
                <c:pt idx="3">
                  <c:v>6.3712147002883288E-2</c:v>
                </c:pt>
                <c:pt idx="4">
                  <c:v>7.630438315289248E-2</c:v>
                </c:pt>
                <c:pt idx="5">
                  <c:v>7.3838980828105416E-2</c:v>
                </c:pt>
                <c:pt idx="6">
                  <c:v>7.220859231216771E-2</c:v>
                </c:pt>
                <c:pt idx="7">
                  <c:v>7.0452141037155261E-2</c:v>
                </c:pt>
                <c:pt idx="8">
                  <c:v>6.8942315994100445E-2</c:v>
                </c:pt>
                <c:pt idx="9">
                  <c:v>6.8433474070211178E-2</c:v>
                </c:pt>
                <c:pt idx="10">
                  <c:v>6.679020236122421E-2</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0.92354287781630051</c:v>
                </c:pt>
                <c:pt idx="1">
                  <c:v>0.94605250902399518</c:v>
                </c:pt>
                <c:pt idx="2">
                  <c:v>0.93842280016918478</c:v>
                </c:pt>
                <c:pt idx="3">
                  <c:v>0.93626130351437375</c:v>
                </c:pt>
                <c:pt idx="4">
                  <c:v>0.92368719823347545</c:v>
                </c:pt>
                <c:pt idx="5">
                  <c:v>0.92619783463438887</c:v>
                </c:pt>
                <c:pt idx="6">
                  <c:v>0.92779210321904404</c:v>
                </c:pt>
                <c:pt idx="7">
                  <c:v>0.92955246498357169</c:v>
                </c:pt>
                <c:pt idx="8">
                  <c:v>0.9310823983915375</c:v>
                </c:pt>
                <c:pt idx="9">
                  <c:v>0.93155516146025286</c:v>
                </c:pt>
                <c:pt idx="10">
                  <c:v>0.93319458851330039</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5.4314823044498035E-2</c:v>
                </c:pt>
                <c:pt idx="1">
                  <c:v>5.5454443773829777E-2</c:v>
                </c:pt>
                <c:pt idx="2">
                  <c:v>5.0065446243125263E-2</c:v>
                </c:pt>
                <c:pt idx="3">
                  <c:v>4.8235833838030456E-2</c:v>
                </c:pt>
                <c:pt idx="4">
                  <c:v>5.6241104984944522E-2</c:v>
                </c:pt>
                <c:pt idx="5">
                  <c:v>5.155544395106474E-2</c:v>
                </c:pt>
                <c:pt idx="6">
                  <c:v>4.9851424080836065E-2</c:v>
                </c:pt>
                <c:pt idx="7">
                  <c:v>4.8954629171991719E-2</c:v>
                </c:pt>
                <c:pt idx="8">
                  <c:v>4.9217358922450223E-2</c:v>
                </c:pt>
                <c:pt idx="9">
                  <c:v>4.7674486763755283E-2</c:v>
                </c:pt>
                <c:pt idx="10">
                  <c:v>4.7629148980297277E-2</c:v>
                </c:pt>
              </c:numCache>
            </c:numRef>
          </c:val>
          <c:extLst>
            <c:ext xmlns:c16="http://schemas.microsoft.com/office/drawing/2014/chart" uri="{C3380CC4-5D6E-409C-BE32-E72D297353CC}">
              <c16:uniqueId val="{00000001-F08A-4B31-A8C4-92ADB470458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2.8074993753462767E-2</c:v>
                </c:pt>
                <c:pt idx="1">
                  <c:v>2.7954603476227986E-2</c:v>
                </c:pt>
                <c:pt idx="2">
                  <c:v>2.7769496197406582E-2</c:v>
                </c:pt>
                <c:pt idx="3">
                  <c:v>2.7409916487667565E-2</c:v>
                </c:pt>
                <c:pt idx="4">
                  <c:v>2.5808627036049397E-2</c:v>
                </c:pt>
                <c:pt idx="5">
                  <c:v>2.5760823760733159E-2</c:v>
                </c:pt>
                <c:pt idx="6">
                  <c:v>2.5640571792061348E-2</c:v>
                </c:pt>
                <c:pt idx="7">
                  <c:v>2.55236536518577E-2</c:v>
                </c:pt>
                <c:pt idx="8">
                  <c:v>2.5290287530182379E-2</c:v>
                </c:pt>
                <c:pt idx="9">
                  <c:v>2.5048445063692127E-2</c:v>
                </c:pt>
                <c:pt idx="10">
                  <c:v>2.4838200483926719E-2</c:v>
                </c:pt>
              </c:numCache>
            </c:numRef>
          </c:val>
          <c:extLst>
            <c:ext xmlns:c16="http://schemas.microsoft.com/office/drawing/2014/chart" uri="{C3380CC4-5D6E-409C-BE32-E72D297353CC}">
              <c16:uniqueId val="{00000001-B594-462E-8F90-A4F3DE6A7556}"/>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4.0397819270578762E-2</c:v>
                </c:pt>
                <c:pt idx="1">
                  <c:v>3.812982150741652E-2</c:v>
                </c:pt>
                <c:pt idx="2">
                  <c:v>4.0447803264145252E-2</c:v>
                </c:pt>
                <c:pt idx="3">
                  <c:v>3.9668294953287712E-2</c:v>
                </c:pt>
                <c:pt idx="4">
                  <c:v>3.6526699609329208E-2</c:v>
                </c:pt>
                <c:pt idx="5">
                  <c:v>3.7171889553612517E-2</c:v>
                </c:pt>
                <c:pt idx="6">
                  <c:v>3.7471210050426015E-2</c:v>
                </c:pt>
                <c:pt idx="7">
                  <c:v>3.7260977463398584E-2</c:v>
                </c:pt>
                <c:pt idx="8">
                  <c:v>3.647120346623145E-2</c:v>
                </c:pt>
                <c:pt idx="9">
                  <c:v>3.5977921959087909E-2</c:v>
                </c:pt>
                <c:pt idx="10">
                  <c:v>3.5757068371932252E-2</c:v>
                </c:pt>
              </c:numCache>
            </c:numRef>
          </c:val>
          <c:extLst>
            <c:ext xmlns:c16="http://schemas.microsoft.com/office/drawing/2014/chart" uri="{C3380CC4-5D6E-409C-BE32-E72D297353CC}">
              <c16:uniqueId val="{00000001-594A-4F28-872A-6A481B77918A}"/>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7.7147264196190765E-2</c:v>
                </c:pt>
                <c:pt idx="1">
                  <c:v>7.815239896702178E-2</c:v>
                </c:pt>
                <c:pt idx="2">
                  <c:v>8.0669175135198709E-2</c:v>
                </c:pt>
                <c:pt idx="3">
                  <c:v>7.8936172574340907E-2</c:v>
                </c:pt>
                <c:pt idx="4">
                  <c:v>7.2906989797258154E-2</c:v>
                </c:pt>
                <c:pt idx="5">
                  <c:v>7.1917277496548568E-2</c:v>
                </c:pt>
                <c:pt idx="6">
                  <c:v>7.2081385428621109E-2</c:v>
                </c:pt>
                <c:pt idx="7">
                  <c:v>7.2381899720348739E-2</c:v>
                </c:pt>
                <c:pt idx="8">
                  <c:v>7.2860598663247081E-2</c:v>
                </c:pt>
                <c:pt idx="9">
                  <c:v>7.3236916922061732E-2</c:v>
                </c:pt>
                <c:pt idx="10">
                  <c:v>7.3767538748703759E-2</c:v>
                </c:pt>
              </c:numCache>
            </c:numRef>
          </c:val>
          <c:extLst>
            <c:ext xmlns:c16="http://schemas.microsoft.com/office/drawing/2014/chart" uri="{C3380CC4-5D6E-409C-BE32-E72D297353CC}">
              <c16:uniqueId val="{00000000-594A-4F28-872A-6A481B77918A}"/>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0.15269370031385862</c:v>
                </c:pt>
                <c:pt idx="1">
                  <c:v>0.14506496161276633</c:v>
                </c:pt>
                <c:pt idx="2">
                  <c:v>0.15003592634555565</c:v>
                </c:pt>
                <c:pt idx="3">
                  <c:v>0.15160087923859122</c:v>
                </c:pt>
                <c:pt idx="4">
                  <c:v>0.15519877815508323</c:v>
                </c:pt>
                <c:pt idx="5">
                  <c:v>0.15913077438768647</c:v>
                </c:pt>
                <c:pt idx="6">
                  <c:v>0.16003864034655285</c:v>
                </c:pt>
                <c:pt idx="7">
                  <c:v>0.16119985401787107</c:v>
                </c:pt>
                <c:pt idx="8">
                  <c:v>0.16207183084532339</c:v>
                </c:pt>
                <c:pt idx="9">
                  <c:v>0.16422955212700346</c:v>
                </c:pt>
                <c:pt idx="10">
                  <c:v>0.1653118052540615</c:v>
                </c:pt>
              </c:numCache>
            </c:numRef>
          </c:val>
          <c:extLst>
            <c:ext xmlns:c16="http://schemas.microsoft.com/office/drawing/2014/chart" uri="{C3380CC4-5D6E-409C-BE32-E72D297353CC}">
              <c16:uniqueId val="{00000002-46B7-4319-AAD5-F08DF4908D4A}"/>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0.22218352878888156</c:v>
                </c:pt>
                <c:pt idx="1">
                  <c:v>0.22601791608462554</c:v>
                </c:pt>
                <c:pt idx="2">
                  <c:v>0.22953026986899563</c:v>
                </c:pt>
                <c:pt idx="3">
                  <c:v>0.23186202708962739</c:v>
                </c:pt>
                <c:pt idx="4">
                  <c:v>0.23413280067966782</c:v>
                </c:pt>
                <c:pt idx="5">
                  <c:v>0.23577671075983678</c:v>
                </c:pt>
                <c:pt idx="6">
                  <c:v>0.23784501625431753</c:v>
                </c:pt>
                <c:pt idx="7">
                  <c:v>0.23859087400008891</c:v>
                </c:pt>
                <c:pt idx="8">
                  <c:v>0.23946791624315475</c:v>
                </c:pt>
                <c:pt idx="9">
                  <c:v>0.2407910609126627</c:v>
                </c:pt>
                <c:pt idx="10">
                  <c:v>0.24160768765986865</c:v>
                </c:pt>
              </c:numCache>
            </c:numRef>
          </c:val>
          <c:extLst>
            <c:ext xmlns:c16="http://schemas.microsoft.com/office/drawing/2014/chart" uri="{C3380CC4-5D6E-409C-BE32-E72D297353CC}">
              <c16:uniqueId val="{00000001-46B7-4319-AAD5-F08DF4908D4A}"/>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0.4252253733900852</c:v>
                </c:pt>
                <c:pt idx="1">
                  <c:v>0.42920302589698728</c:v>
                </c:pt>
                <c:pt idx="2">
                  <c:v>0.42147363452247733</c:v>
                </c:pt>
                <c:pt idx="3">
                  <c:v>0.42226032633571181</c:v>
                </c:pt>
                <c:pt idx="4">
                  <c:v>0.41917658112403572</c:v>
                </c:pt>
                <c:pt idx="5">
                  <c:v>0.41872389555301209</c:v>
                </c:pt>
                <c:pt idx="6">
                  <c:v>0.41707244757839712</c:v>
                </c:pt>
                <c:pt idx="7">
                  <c:v>0.41609271799517039</c:v>
                </c:pt>
                <c:pt idx="8">
                  <c:v>0.41464551871504857</c:v>
                </c:pt>
                <c:pt idx="9">
                  <c:v>0.41303025178220099</c:v>
                </c:pt>
                <c:pt idx="10">
                  <c:v>0.41107334137573454</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5"/>
          <c:order val="0"/>
          <c:tx>
            <c:strRef>
              <c:f>Sheet1!$G$1</c:f>
              <c:strCache>
                <c:ptCount val="1"/>
                <c:pt idx="0">
                  <c:v>Rest of South-East Asia</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5.3165673946613728E-2</c:v>
                </c:pt>
                <c:pt idx="1">
                  <c:v>5.4270001037667326E-2</c:v>
                </c:pt>
                <c:pt idx="2">
                  <c:v>5.4633672974284328E-2</c:v>
                </c:pt>
                <c:pt idx="3">
                  <c:v>5.5570813878970976E-2</c:v>
                </c:pt>
                <c:pt idx="4">
                  <c:v>5.4064491214520172E-2</c:v>
                </c:pt>
                <c:pt idx="5">
                  <c:v>5.4210768522779562E-2</c:v>
                </c:pt>
                <c:pt idx="6">
                  <c:v>5.4251434533124678E-2</c:v>
                </c:pt>
                <c:pt idx="7">
                  <c:v>5.387399243296595E-2</c:v>
                </c:pt>
                <c:pt idx="8">
                  <c:v>5.3625553742131044E-2</c:v>
                </c:pt>
                <c:pt idx="9">
                  <c:v>5.3376347239533696E-2</c:v>
                </c:pt>
                <c:pt idx="10">
                  <c:v>5.3162806774974078E-2</c:v>
                </c:pt>
              </c:numCache>
            </c:numRef>
          </c:val>
          <c:extLst>
            <c:ext xmlns:c16="http://schemas.microsoft.com/office/drawing/2014/chart" uri="{C3380CC4-5D6E-409C-BE32-E72D297353CC}">
              <c16:uniqueId val="{00000002-2824-4786-8D58-06E64BFDFC29}"/>
            </c:ext>
          </c:extLst>
        </c:ser>
        <c:ser>
          <c:idx val="4"/>
          <c:order val="1"/>
          <c:tx>
            <c:strRef>
              <c:f>Sheet1!$F$1</c:f>
              <c:strCache>
                <c:ptCount val="1"/>
                <c:pt idx="0">
                  <c:v>Thailand</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4.8180013236267381E-2</c:v>
                </c:pt>
                <c:pt idx="1">
                  <c:v>4.8697727508560752E-2</c:v>
                </c:pt>
                <c:pt idx="2">
                  <c:v>4.904997573993207E-2</c:v>
                </c:pt>
                <c:pt idx="3">
                  <c:v>4.9651194726723427E-2</c:v>
                </c:pt>
                <c:pt idx="4">
                  <c:v>4.8901332303533503E-2</c:v>
                </c:pt>
                <c:pt idx="5">
                  <c:v>4.7160607455131148E-2</c:v>
                </c:pt>
                <c:pt idx="6">
                  <c:v>4.705268648930621E-2</c:v>
                </c:pt>
                <c:pt idx="7">
                  <c:v>4.6915611120250042E-2</c:v>
                </c:pt>
                <c:pt idx="8">
                  <c:v>4.6831429237584515E-2</c:v>
                </c:pt>
                <c:pt idx="9">
                  <c:v>4.6374367622259695E-2</c:v>
                </c:pt>
                <c:pt idx="10">
                  <c:v>4.6340822675423436E-2</c:v>
                </c:pt>
              </c:numCache>
            </c:numRef>
          </c:val>
          <c:extLst>
            <c:ext xmlns:c16="http://schemas.microsoft.com/office/drawing/2014/chart" uri="{C3380CC4-5D6E-409C-BE32-E72D297353CC}">
              <c16:uniqueId val="{00000001-2824-4786-8D58-06E64BFDFC29}"/>
            </c:ext>
          </c:extLst>
        </c:ser>
        <c:ser>
          <c:idx val="2"/>
          <c:order val="2"/>
          <c:tx>
            <c:strRef>
              <c:f>Sheet1!$D$1</c:f>
              <c:strCache>
                <c:ptCount val="1"/>
                <c:pt idx="0">
                  <c:v>Phillipines</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8.9642620780939763E-2</c:v>
                </c:pt>
                <c:pt idx="1">
                  <c:v>8.8718480855037862E-2</c:v>
                </c:pt>
                <c:pt idx="2">
                  <c:v>8.7369238233867066E-2</c:v>
                </c:pt>
                <c:pt idx="3">
                  <c:v>8.7210473313192358E-2</c:v>
                </c:pt>
                <c:pt idx="4">
                  <c:v>8.4838076848812519E-2</c:v>
                </c:pt>
                <c:pt idx="5">
                  <c:v>8.5853658536585373E-2</c:v>
                </c:pt>
                <c:pt idx="6">
                  <c:v>8.5694661797948185E-2</c:v>
                </c:pt>
                <c:pt idx="7">
                  <c:v>8.549925974666886E-2</c:v>
                </c:pt>
                <c:pt idx="8">
                  <c:v>8.5211004896246223E-2</c:v>
                </c:pt>
                <c:pt idx="9">
                  <c:v>8.4622039738983815E-2</c:v>
                </c:pt>
                <c:pt idx="10">
                  <c:v>8.4159695817490485E-2</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Vietnam</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0.20593425987204944</c:v>
                </c:pt>
                <c:pt idx="1">
                  <c:v>0.20784476496835114</c:v>
                </c:pt>
                <c:pt idx="2">
                  <c:v>0.2124211547792334</c:v>
                </c:pt>
                <c:pt idx="3">
                  <c:v>0.21111416277579417</c:v>
                </c:pt>
                <c:pt idx="4">
                  <c:v>0.21210658428268003</c:v>
                </c:pt>
                <c:pt idx="5">
                  <c:v>0.21095260009203867</c:v>
                </c:pt>
                <c:pt idx="6">
                  <c:v>0.21300643366371066</c:v>
                </c:pt>
                <c:pt idx="7">
                  <c:v>0.21508471788123046</c:v>
                </c:pt>
                <c:pt idx="8">
                  <c:v>0.21761094272169118</c:v>
                </c:pt>
                <c:pt idx="9">
                  <c:v>0.22164381552899776</c:v>
                </c:pt>
                <c:pt idx="10">
                  <c:v>0.22661596958174904</c:v>
                </c:pt>
              </c:numCache>
            </c:numRef>
          </c:val>
          <c:extLst>
            <c:ext xmlns:c16="http://schemas.microsoft.com/office/drawing/2014/chart" uri="{C3380CC4-5D6E-409C-BE32-E72D297353CC}">
              <c16:uniqueId val="{00000000-2824-4786-8D58-06E64BFDFC29}"/>
            </c:ext>
          </c:extLst>
        </c:ser>
        <c:ser>
          <c:idx val="1"/>
          <c:order val="4"/>
          <c:tx>
            <c:strRef>
              <c:f>Sheet1!$C$1</c:f>
              <c:strCache>
                <c:ptCount val="1"/>
                <c:pt idx="0">
                  <c:v>Malaysia</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0.20661813368630047</c:v>
                </c:pt>
                <c:pt idx="1">
                  <c:v>0.20740479402303616</c:v>
                </c:pt>
                <c:pt idx="2">
                  <c:v>0.2075803008248423</c:v>
                </c:pt>
                <c:pt idx="3">
                  <c:v>0.20670694864048336</c:v>
                </c:pt>
                <c:pt idx="4">
                  <c:v>0.21088627148098085</c:v>
                </c:pt>
                <c:pt idx="5">
                  <c:v>0.21179935572940634</c:v>
                </c:pt>
                <c:pt idx="6">
                  <c:v>0.21095983307250912</c:v>
                </c:pt>
                <c:pt idx="7">
                  <c:v>0.21050337226517524</c:v>
                </c:pt>
                <c:pt idx="8">
                  <c:v>0.21011657729074379</c:v>
                </c:pt>
                <c:pt idx="9">
                  <c:v>0.20990629811569766</c:v>
                </c:pt>
                <c:pt idx="10">
                  <c:v>0.20904182509505703</c:v>
                </c:pt>
              </c:numCache>
            </c:numRef>
          </c:val>
          <c:extLst>
            <c:ext xmlns:c16="http://schemas.microsoft.com/office/drawing/2014/chart" uri="{C3380CC4-5D6E-409C-BE32-E72D297353CC}">
              <c16:uniqueId val="{00000001-46B7-4319-AAD5-F08DF4908D4A}"/>
            </c:ext>
          </c:extLst>
        </c:ser>
        <c:ser>
          <c:idx val="0"/>
          <c:order val="5"/>
          <c:tx>
            <c:strRef>
              <c:f>Sheet1!$B$1</c:f>
              <c:strCache>
                <c:ptCount val="1"/>
                <c:pt idx="0">
                  <c:v>Indonesia</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0.396496801235385</c:v>
                </c:pt>
                <c:pt idx="1">
                  <c:v>0.39304140292622186</c:v>
                </c:pt>
                <c:pt idx="2">
                  <c:v>0.38893740902474527</c:v>
                </c:pt>
                <c:pt idx="3">
                  <c:v>0.38971985718209273</c:v>
                </c:pt>
                <c:pt idx="4">
                  <c:v>0.38919482525584093</c:v>
                </c:pt>
                <c:pt idx="5">
                  <c:v>0.39005982512655313</c:v>
                </c:pt>
                <c:pt idx="6">
                  <c:v>0.38903564597461304</c:v>
                </c:pt>
                <c:pt idx="7">
                  <c:v>0.38812765257443654</c:v>
                </c:pt>
                <c:pt idx="8">
                  <c:v>0.38662920649724103</c:v>
                </c:pt>
                <c:pt idx="9">
                  <c:v>0.38406576728499159</c:v>
                </c:pt>
                <c:pt idx="10">
                  <c:v>0.38066367092983056</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share (2018)</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913-4102-9749-A8CB1C976959}"/>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5913-4102-9749-A8CB1C976959}"/>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5913-4102-9749-A8CB1C976959}"/>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5913-4102-9749-A8CB1C976959}"/>
              </c:ext>
            </c:extLst>
          </c:dPt>
          <c:dPt>
            <c:idx val="4"/>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B04A-49DF-96B7-FC6945FC7EDD}"/>
              </c:ext>
            </c:extLst>
          </c:dPt>
          <c:dPt>
            <c:idx val="5"/>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8-5913-4102-9749-A8CB1C97695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US Silica Holdings, Inc. </c:v>
                </c:pt>
                <c:pt idx="1">
                  <c:v>Chongqing Changjiang River Moulding Material (Group) Co. Ltd.</c:v>
                </c:pt>
                <c:pt idx="2">
                  <c:v>Sibelco</c:v>
                </c:pt>
                <c:pt idx="3">
                  <c:v>Mitsubishi Chemical Holdings   </c:v>
                </c:pt>
                <c:pt idx="4">
                  <c:v>Covia Corp.</c:v>
                </c:pt>
                <c:pt idx="5">
                  <c:v>Others</c:v>
                </c:pt>
              </c:strCache>
            </c:strRef>
          </c:cat>
          <c:val>
            <c:numRef>
              <c:f>Sheet1!$B$2:$B$7</c:f>
              <c:numCache>
                <c:formatCode>0.00%</c:formatCode>
                <c:ptCount val="6"/>
                <c:pt idx="0">
                  <c:v>0.39739999999999998</c:v>
                </c:pt>
                <c:pt idx="1">
                  <c:v>0.3241</c:v>
                </c:pt>
                <c:pt idx="2">
                  <c:v>4.5600000000000002E-2</c:v>
                </c:pt>
                <c:pt idx="3">
                  <c:v>3.95E-2</c:v>
                </c:pt>
                <c:pt idx="4">
                  <c:v>3.5000000000000003E-2</c:v>
                </c:pt>
                <c:pt idx="5">
                  <c:v>0.15840000000000001</c:v>
                </c:pt>
              </c:numCache>
            </c:numRef>
          </c:val>
          <c:extLst>
            <c:ext xmlns:c16="http://schemas.microsoft.com/office/drawing/2014/chart" uri="{C3380CC4-5D6E-409C-BE32-E72D297353CC}">
              <c16:uniqueId val="{00000000-DE9A-4364-B5F4-653F8969D71B}"/>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3072032154517275"/>
          <c:y val="8.7956793874078537E-2"/>
          <c:w val="0.2663760779902512"/>
          <c:h val="0.827048378312502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379330606777967"/>
                  <c:y val="6.0627304714868151E-2"/>
                </c:manualLayout>
              </c:layout>
              <c:tx>
                <c:rich>
                  <a:bodyPr/>
                  <a:lstStyle/>
                  <a:p>
                    <a:fld id="{1B875004-DB84-4A01-9FD0-A7FE2487A48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1.5423604800261378E-2"/>
                  <c:y val="0.12255050659561029"/>
                </c:manualLayout>
              </c:layout>
              <c:tx>
                <c:rich>
                  <a:bodyPr/>
                  <a:lstStyle/>
                  <a:p>
                    <a:fld id="{A79E1732-E616-4CEC-8901-0BCBD1BF871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869556C6-1F8F-44DC-84D7-32F7A18CAE0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DBA832E6-C1BC-4CEF-B638-2931029B0D2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0.10904081703289495"/>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92C92925-3B59-42B5-8863-9841AFA8ACA5}"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1.3630093744457743E-2"/>
                  <c:y val="9.8501111261443217E-2"/>
                </c:manualLayout>
              </c:layout>
              <c:tx>
                <c:rich>
                  <a:bodyPr/>
                  <a:lstStyle/>
                  <a:p>
                    <a:fld id="{60041533-A463-4F68-8B00-7758403B495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Sheet1!$A$2:$A$7</c:f>
              <c:numCache>
                <c:formatCode>0.00</c:formatCode>
                <c:ptCount val="6"/>
                <c:pt idx="0">
                  <c:v>40.312800000000003</c:v>
                </c:pt>
                <c:pt idx="1">
                  <c:v>21.843599999999999</c:v>
                </c:pt>
                <c:pt idx="2">
                  <c:v>8.7874999999999996</c:v>
                </c:pt>
                <c:pt idx="3">
                  <c:v>21.967199999999998</c:v>
                </c:pt>
                <c:pt idx="4">
                  <c:v>5.0651999999999999</c:v>
                </c:pt>
                <c:pt idx="5">
                  <c:v>5.5986000000000002</c:v>
                </c:pt>
              </c:numCache>
            </c:numRef>
          </c:xVal>
          <c:yVal>
            <c:numRef>
              <c:f>Sheet1!$B$2:$B$7</c:f>
              <c:numCache>
                <c:formatCode>0.00%</c:formatCode>
                <c:ptCount val="6"/>
                <c:pt idx="0">
                  <c:v>5.3800000000000001E-2</c:v>
                </c:pt>
                <c:pt idx="1">
                  <c:v>5.6099999999999997E-2</c:v>
                </c:pt>
                <c:pt idx="2">
                  <c:v>5.4699999999999999E-2</c:v>
                </c:pt>
                <c:pt idx="3">
                  <c:v>7.4099999999999999E-2</c:v>
                </c:pt>
                <c:pt idx="4">
                  <c:v>5.5199999999999999E-2</c:v>
                </c:pt>
                <c:pt idx="5">
                  <c:v>5.4899999999999997E-2</c:v>
                </c:pt>
              </c:numCache>
            </c:numRef>
          </c:yVal>
          <c:smooth val="0"/>
          <c:extLst>
            <c:ext xmlns:c15="http://schemas.microsoft.com/office/drawing/2012/chart" uri="{02D57815-91ED-43cb-92C2-25804820EDAC}">
              <c15:datalabelsRange>
                <c15:f>Sheet1!$C$2:$C$7</c15:f>
                <c15:dlblRangeCache>
                  <c:ptCount val="6"/>
                  <c:pt idx="0">
                    <c:v>Indonesia</c:v>
                  </c:pt>
                  <c:pt idx="1">
                    <c:v>Malaysia</c:v>
                  </c:pt>
                  <c:pt idx="2">
                    <c:v>Phillipines</c:v>
                  </c:pt>
                  <c:pt idx="3">
                    <c:v>Vietnam</c:v>
                  </c:pt>
                  <c:pt idx="4">
                    <c:v>Thailand</c:v>
                  </c:pt>
                  <c:pt idx="5">
                    <c:v>Rest of South-East Asia</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B5F2B986-A832-4BE7-82F1-B939C4D7D9A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801A212D-17FF-4ACE-8012-7D67309412A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DC09BAE3-20AC-49E0-9C76-E209AF8BF3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1C16E5C2-3579-4F79-9618-7AEB33D208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56FAFC38-5836-4268-8D60-5845EF4EA8E5}"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tx>
                <c:rich>
                  <a:bodyPr/>
                  <a:lstStyle/>
                  <a:p>
                    <a:fld id="{1C25051E-6DAB-44DC-92FA-418AEBEFC84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tx>
                <c:rich>
                  <a:bodyPr/>
                  <a:lstStyle/>
                  <a:p>
                    <a:fld id="{87C3EA31-6C89-41B4-8DE8-A69D19AF3C3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Sheet1!$A$2:$A$8</c:f>
              <c:numCache>
                <c:formatCode>0.00</c:formatCode>
                <c:ptCount val="7"/>
                <c:pt idx="0">
                  <c:v>43.680387799999998</c:v>
                </c:pt>
                <c:pt idx="1">
                  <c:v>24.643888759999999</c:v>
                </c:pt>
                <c:pt idx="2">
                  <c:v>17.196992879999996</c:v>
                </c:pt>
                <c:pt idx="3">
                  <c:v>7.6069355599999993</c:v>
                </c:pt>
                <c:pt idx="4">
                  <c:v>3.78345552</c:v>
                </c:pt>
                <c:pt idx="5">
                  <c:v>2.5564514400000005</c:v>
                </c:pt>
                <c:pt idx="6">
                  <c:v>4.1067880399999996</c:v>
                </c:pt>
              </c:numCache>
            </c:numRef>
          </c:xVal>
          <c:yVal>
            <c:numRef>
              <c:f>Sheet1!$B$2:$B$8</c:f>
              <c:numCache>
                <c:formatCode>0.00%</c:formatCode>
                <c:ptCount val="7"/>
                <c:pt idx="0">
                  <c:v>5.9499999999999997E-2</c:v>
                </c:pt>
                <c:pt idx="1">
                  <c:v>6.08E-2</c:v>
                </c:pt>
                <c:pt idx="2">
                  <c:v>6.0400000000000002E-2</c:v>
                </c:pt>
                <c:pt idx="3">
                  <c:v>6.0400000000000002E-2</c:v>
                </c:pt>
                <c:pt idx="4">
                  <c:v>5.0099999999999999E-2</c:v>
                </c:pt>
                <c:pt idx="5">
                  <c:v>5.2200000000000003E-2</c:v>
                </c:pt>
                <c:pt idx="6">
                  <c:v>4.07E-2</c:v>
                </c:pt>
              </c:numCache>
            </c:numRef>
          </c:yVal>
          <c:smooth val="0"/>
          <c:extLst>
            <c:ext xmlns:c15="http://schemas.microsoft.com/office/drawing/2012/chart" uri="{02D57815-91ED-43cb-92C2-25804820EDAC}">
              <c15:datalabelsRange>
                <c15:f>Sheet1!$C$2:$C$8</c15:f>
                <c15:dlblRangeCache>
                  <c:ptCount val="7"/>
                  <c:pt idx="0">
                    <c:v>Agriculture</c:v>
                  </c:pt>
                  <c:pt idx="1">
                    <c:v>Animal Husbandry</c:v>
                  </c:pt>
                  <c:pt idx="2">
                    <c:v>Healthcare</c:v>
                  </c:pt>
                  <c:pt idx="3">
                    <c:v>Industrial</c:v>
                  </c:pt>
                  <c:pt idx="4">
                    <c:v>Chemicals</c:v>
                  </c:pt>
                  <c:pt idx="5">
                    <c:v>Leather and Textiles</c:v>
                  </c:pt>
                  <c:pt idx="6">
                    <c:v>Others</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465F702D-B18B-46B5-89DC-E7C2B4A6A3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2A87FA5F-D539-47EF-8AD5-9B9BC6E375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Sheet1!$A$2:$A$3</c:f>
              <c:numCache>
                <c:formatCode>0.00</c:formatCode>
                <c:ptCount val="2"/>
                <c:pt idx="0">
                  <c:v>73.103000000000009</c:v>
                </c:pt>
                <c:pt idx="1">
                  <c:v>30.471900000000002</c:v>
                </c:pt>
              </c:numCache>
            </c:numRef>
          </c:xVal>
          <c:yVal>
            <c:numRef>
              <c:f>Sheet1!$B$2:$B$3</c:f>
              <c:numCache>
                <c:formatCode>0.00%</c:formatCode>
                <c:ptCount val="2"/>
                <c:pt idx="0">
                  <c:v>5.96E-2</c:v>
                </c:pt>
                <c:pt idx="1">
                  <c:v>5.7099999999999998E-2</c:v>
                </c:pt>
              </c:numCache>
            </c:numRef>
          </c:yVal>
          <c:smooth val="0"/>
          <c:extLst>
            <c:ext xmlns:c15="http://schemas.microsoft.com/office/drawing/2012/chart" uri="{02D57815-91ED-43cb-92C2-25804820EDAC}">
              <c15:datalabelsRange>
                <c15:f>Sheet1!$C$2:$C$3</c15:f>
                <c15:dlblRangeCache>
                  <c:ptCount val="2"/>
                  <c:pt idx="0">
                    <c:v>Reagent</c:v>
                  </c:pt>
                  <c:pt idx="1">
                    <c:v>Industrial</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18.34</c:v>
                </c:pt>
                <c:pt idx="1">
                  <c:v>19.13</c:v>
                </c:pt>
                <c:pt idx="2">
                  <c:v>20.04</c:v>
                </c:pt>
                <c:pt idx="3">
                  <c:v>20.97</c:v>
                </c:pt>
                <c:pt idx="4">
                  <c:v>20.36</c:v>
                </c:pt>
                <c:pt idx="5">
                  <c:v>21.19</c:v>
                </c:pt>
                <c:pt idx="6">
                  <c:v>22.24</c:v>
                </c:pt>
                <c:pt idx="7">
                  <c:v>23.28</c:v>
                </c:pt>
                <c:pt idx="8">
                  <c:v>24.41</c:v>
                </c:pt>
                <c:pt idx="9">
                  <c:v>25.59</c:v>
                </c:pt>
                <c:pt idx="10">
                  <c:v>26.86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6.8607412510999999E-2</c:v>
                </c:pt>
                <c:pt idx="1">
                  <c:v>5.3588621099999956E-2</c:v>
                </c:pt>
                <c:pt idx="2">
                  <c:v>6.024646644999998E-2</c:v>
                </c:pt>
                <c:pt idx="3">
                  <c:v>6.2297490099999964E-2</c:v>
                </c:pt>
                <c:pt idx="4">
                  <c:v>7.9822559999999876E-2</c:v>
                </c:pt>
                <c:pt idx="5">
                  <c:v>7.1183799999999908E-2</c:v>
                </c:pt>
                <c:pt idx="6">
                  <c:v>6.8922665799999949E-2</c:v>
                </c:pt>
                <c:pt idx="7">
                  <c:v>6.6426612500000037E-2</c:v>
                </c:pt>
                <c:pt idx="8">
                  <c:v>6.423785255000003E-2</c:v>
                </c:pt>
                <c:pt idx="9">
                  <c:v>6.2131512791099963E-2</c:v>
                </c:pt>
                <c:pt idx="10">
                  <c:v>5.9875525294999954E-2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0.931392587489</c:v>
                </c:pt>
                <c:pt idx="1">
                  <c:v>0.94641137890000004</c:v>
                </c:pt>
                <c:pt idx="2">
                  <c:v>0.93975353355000002</c:v>
                </c:pt>
                <c:pt idx="3">
                  <c:v>0.93770250990000004</c:v>
                </c:pt>
                <c:pt idx="4">
                  <c:v>0.92017744000000012</c:v>
                </c:pt>
                <c:pt idx="5">
                  <c:v>0.92881620000000009</c:v>
                </c:pt>
                <c:pt idx="6">
                  <c:v>0.93107733420000005</c:v>
                </c:pt>
                <c:pt idx="7">
                  <c:v>0.93357338749999996</c:v>
                </c:pt>
                <c:pt idx="8">
                  <c:v>0.93576214744999997</c:v>
                </c:pt>
                <c:pt idx="9">
                  <c:v>0.93786848720890004</c:v>
                </c:pt>
                <c:pt idx="10">
                  <c:v>0.94012447470500005</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2F39-46DC-8925-1DF8FC47313C}"/>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2F39-46DC-8925-1DF8FC47313C}"/>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3.4936152022752499E-2</c:v>
                </c:pt>
                <c:pt idx="1">
                  <c:v>3.0889506814910098E-2</c:v>
                </c:pt>
                <c:pt idx="2">
                  <c:v>3.4174577634295204E-2</c:v>
                </c:pt>
                <c:pt idx="3">
                  <c:v>3.0384124582094E-2</c:v>
                </c:pt>
                <c:pt idx="4">
                  <c:v>2.9033856557977199E-2</c:v>
                </c:pt>
                <c:pt idx="5">
                  <c:v>2.9499999999999998E-2</c:v>
                </c:pt>
                <c:pt idx="6">
                  <c:v>0.03</c:v>
                </c:pt>
                <c:pt idx="7">
                  <c:v>2.9000000000000001E-2</c:v>
                </c:pt>
                <c:pt idx="8">
                  <c:v>2.6499999999999999E-2</c:v>
                </c:pt>
                <c:pt idx="9">
                  <c:v>2.52E-2</c:v>
                </c:pt>
                <c:pt idx="10">
                  <c:v>2.46E-2</c:v>
                </c:pt>
              </c:numCache>
            </c:numRef>
          </c:val>
          <c:extLst>
            <c:ext xmlns:c16="http://schemas.microsoft.com/office/drawing/2014/chart" uri="{C3380CC4-5D6E-409C-BE32-E72D297353CC}">
              <c16:uniqueId val="{00000002-2F39-46DC-8925-1DF8FC47313C}"/>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3.8838467051684006E-2</c:v>
                </c:pt>
                <c:pt idx="1">
                  <c:v>4.2387818460284804E-2</c:v>
                </c:pt>
                <c:pt idx="2">
                  <c:v>4.4081036119815994E-2</c:v>
                </c:pt>
                <c:pt idx="3">
                  <c:v>3.8718374317935997E-2</c:v>
                </c:pt>
                <c:pt idx="4">
                  <c:v>3.1399999999999997E-2</c:v>
                </c:pt>
                <c:pt idx="5">
                  <c:v>3.2199999999999999E-2</c:v>
                </c:pt>
                <c:pt idx="6">
                  <c:v>3.2399999999999998E-2</c:v>
                </c:pt>
                <c:pt idx="7">
                  <c:v>3.2800000000000003E-2</c:v>
                </c:pt>
                <c:pt idx="8">
                  <c:v>3.3000000000000002E-2</c:v>
                </c:pt>
                <c:pt idx="9">
                  <c:v>3.3500000000000002E-2</c:v>
                </c:pt>
                <c:pt idx="10">
                  <c:v>3.3799999999999997E-2</c:v>
                </c:pt>
              </c:numCache>
            </c:numRef>
          </c:val>
          <c:extLst>
            <c:ext xmlns:c16="http://schemas.microsoft.com/office/drawing/2014/chart" uri="{C3380CC4-5D6E-409C-BE32-E72D297353CC}">
              <c16:uniqueId val="{00000003-2F39-46DC-8925-1DF8FC47313C}"/>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0.144907260060194</c:v>
                </c:pt>
                <c:pt idx="1">
                  <c:v>0.12037718355604</c:v>
                </c:pt>
                <c:pt idx="2">
                  <c:v>0.13167374570628301</c:v>
                </c:pt>
                <c:pt idx="3">
                  <c:v>0.13719999999999999</c:v>
                </c:pt>
                <c:pt idx="4">
                  <c:v>0.1381</c:v>
                </c:pt>
                <c:pt idx="5">
                  <c:v>0.14050000000000001</c:v>
                </c:pt>
                <c:pt idx="6">
                  <c:v>0.1421</c:v>
                </c:pt>
                <c:pt idx="7">
                  <c:v>0.14419999999999999</c:v>
                </c:pt>
                <c:pt idx="8">
                  <c:v>0.14549999999999999</c:v>
                </c:pt>
                <c:pt idx="9">
                  <c:v>0.1502</c:v>
                </c:pt>
                <c:pt idx="10">
                  <c:v>0.15210000000000001</c:v>
                </c:pt>
              </c:numCache>
            </c:numRef>
          </c:val>
          <c:extLst>
            <c:ext xmlns:c16="http://schemas.microsoft.com/office/drawing/2014/chart" uri="{C3380CC4-5D6E-409C-BE32-E72D297353CC}">
              <c16:uniqueId val="{00000004-2F39-46DC-8925-1DF8FC47313C}"/>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0.20930000000000001</c:v>
                </c:pt>
                <c:pt idx="1">
                  <c:v>0.215</c:v>
                </c:pt>
                <c:pt idx="2">
                  <c:v>0.22289999999999999</c:v>
                </c:pt>
                <c:pt idx="3">
                  <c:v>0.22789000000000001</c:v>
                </c:pt>
                <c:pt idx="4">
                  <c:v>0.2321</c:v>
                </c:pt>
                <c:pt idx="5">
                  <c:v>0.23499999999999999</c:v>
                </c:pt>
                <c:pt idx="6">
                  <c:v>0.2361</c:v>
                </c:pt>
                <c:pt idx="7">
                  <c:v>0.23649999999999999</c:v>
                </c:pt>
                <c:pt idx="8">
                  <c:v>0.23719999999999999</c:v>
                </c:pt>
                <c:pt idx="9">
                  <c:v>0.23799999999999999</c:v>
                </c:pt>
                <c:pt idx="10">
                  <c:v>0.23880000000000001</c:v>
                </c:pt>
              </c:numCache>
            </c:numRef>
          </c:val>
          <c:extLst>
            <c:ext xmlns:c16="http://schemas.microsoft.com/office/drawing/2014/chart" uri="{C3380CC4-5D6E-409C-BE32-E72D297353CC}">
              <c16:uniqueId val="{00000005-2F39-46DC-8925-1DF8FC47313C}"/>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0.51467202163939796</c:v>
                </c:pt>
                <c:pt idx="1">
                  <c:v>0.51816686798433398</c:v>
                </c:pt>
                <c:pt idx="2">
                  <c:v>0.50739301575227402</c:v>
                </c:pt>
                <c:pt idx="3">
                  <c:v>0.51059913520213995</c:v>
                </c:pt>
                <c:pt idx="4">
                  <c:v>0.50731231128815002</c:v>
                </c:pt>
                <c:pt idx="5">
                  <c:v>0.50049999999999994</c:v>
                </c:pt>
                <c:pt idx="6">
                  <c:v>0.49880000000000002</c:v>
                </c:pt>
                <c:pt idx="7">
                  <c:v>0.49809999999999999</c:v>
                </c:pt>
                <c:pt idx="8">
                  <c:v>0.49719999999999998</c:v>
                </c:pt>
                <c:pt idx="9">
                  <c:v>0.4965</c:v>
                </c:pt>
                <c:pt idx="10">
                  <c:v>0.49609999999999999</c:v>
                </c:pt>
              </c:numCache>
            </c:numRef>
          </c:val>
          <c:extLst>
            <c:ext xmlns:c16="http://schemas.microsoft.com/office/drawing/2014/chart" uri="{C3380CC4-5D6E-409C-BE32-E72D297353CC}">
              <c16:uniqueId val="{00000006-2F39-46DC-8925-1DF8FC47313C}"/>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1"/>
          <c:showCatName val="0"/>
          <c:showSerName val="0"/>
          <c:showPercent val="0"/>
          <c:showBubbleSize val="0"/>
        </c:dLbls>
        <c:gapWidth val="24"/>
        <c:overlap val="-11"/>
        <c:axId val="2050486271"/>
        <c:axId val="2050499999"/>
      </c:barChart>
      <c:catAx>
        <c:axId val="205048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050499999"/>
        <c:crosses val="autoZero"/>
        <c:auto val="1"/>
        <c:lblAlgn val="ctr"/>
        <c:lblOffset val="100"/>
        <c:noMultiLvlLbl val="0"/>
      </c:catAx>
      <c:valAx>
        <c:axId val="2050499999"/>
        <c:scaling>
          <c:orientation val="minMax"/>
        </c:scaling>
        <c:delete val="1"/>
        <c:axPos val="l"/>
        <c:numFmt formatCode="_(* #,##0.00_);_(* \(#,##0.00\);_(* &quot;-&quot;??_);_(@_)" sourceLinked="1"/>
        <c:majorTickMark val="none"/>
        <c:minorTickMark val="none"/>
        <c:tickLblPos val="nextTo"/>
        <c:crossAx val="20504862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Import</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15.54</c:v>
                </c:pt>
                <c:pt idx="1">
                  <c:v>18.96</c:v>
                </c:pt>
                <c:pt idx="2">
                  <c:v>17.29</c:v>
                </c:pt>
                <c:pt idx="3">
                  <c:v>16.84</c:v>
                </c:pt>
                <c:pt idx="4">
                  <c:v>14.72</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4.8763223002212328</c:v>
                </c:pt>
                <c:pt idx="1">
                  <c:v>5.0330691828017677</c:v>
                </c:pt>
                <c:pt idx="2">
                  <c:v>5.0697859013491637</c:v>
                </c:pt>
                <c:pt idx="3">
                  <c:v>5.1742915395502393</c:v>
                </c:pt>
                <c:pt idx="4">
                  <c:v>5.0181597150828594</c:v>
                </c:pt>
                <c:pt idx="5">
                  <c:v>-2.0695434990643662</c:v>
                </c:pt>
              </c:numCache>
            </c:numRef>
          </c:val>
          <c:extLst>
            <c:ext xmlns:c16="http://schemas.microsoft.com/office/drawing/2014/chart" uri="{C3380CC4-5D6E-409C-BE32-E72D297353CC}">
              <c16:uniqueId val="{00000000-CD4C-407A-8CF6-E110015B5A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4.3680000000000003</c:v>
                </c:pt>
                <c:pt idx="1">
                  <c:v>4.6929999999999996</c:v>
                </c:pt>
                <c:pt idx="2">
                  <c:v>5.0545999999999998</c:v>
                </c:pt>
                <c:pt idx="3">
                  <c:v>5.4234</c:v>
                </c:pt>
                <c:pt idx="4">
                  <c:v>5.0651999999999999</c:v>
                </c:pt>
                <c:pt idx="5">
                  <c:v>5.1239999999999997</c:v>
                </c:pt>
                <c:pt idx="6">
                  <c:v>5.4119999999999999</c:v>
                </c:pt>
                <c:pt idx="7">
                  <c:v>5.7039999999999997</c:v>
                </c:pt>
                <c:pt idx="8">
                  <c:v>6.0257999999999994</c:v>
                </c:pt>
                <c:pt idx="9">
                  <c:v>6.3249999999999993</c:v>
                </c:pt>
                <c:pt idx="10">
                  <c:v>6.7032000000000007</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1.82</c:v>
                </c:pt>
                <c:pt idx="1">
                  <c:v>1.9</c:v>
                </c:pt>
                <c:pt idx="2">
                  <c:v>1.99</c:v>
                </c:pt>
                <c:pt idx="3">
                  <c:v>2.0699999999999998</c:v>
                </c:pt>
                <c:pt idx="4">
                  <c:v>2.0099999999999998</c:v>
                </c:pt>
                <c:pt idx="5">
                  <c:v>2.1</c:v>
                </c:pt>
                <c:pt idx="6">
                  <c:v>2.2000000000000002</c:v>
                </c:pt>
                <c:pt idx="7">
                  <c:v>2.2999999999999998</c:v>
                </c:pt>
                <c:pt idx="8">
                  <c:v>2.42</c:v>
                </c:pt>
                <c:pt idx="9">
                  <c:v>2.5299999999999998</c:v>
                </c:pt>
                <c:pt idx="10">
                  <c:v>2.66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9.6023541456999872E-2</c:v>
                </c:pt>
                <c:pt idx="1">
                  <c:v>7.1073021775700074E-2</c:v>
                </c:pt>
                <c:pt idx="2">
                  <c:v>6.1806119150000005E-2</c:v>
                </c:pt>
                <c:pt idx="3">
                  <c:v>8.7575512586999915E-2</c:v>
                </c:pt>
                <c:pt idx="4">
                  <c:v>0.10756354800000001</c:v>
                </c:pt>
                <c:pt idx="5">
                  <c:v>0.10472510287999992</c:v>
                </c:pt>
                <c:pt idx="6">
                  <c:v>0.1011127289646</c:v>
                </c:pt>
                <c:pt idx="7">
                  <c:v>9.3096618675000076E-2</c:v>
                </c:pt>
                <c:pt idx="8">
                  <c:v>9.2867134184999811E-2</c:v>
                </c:pt>
                <c:pt idx="9">
                  <c:v>8.4905135812569976E-2</c:v>
                </c:pt>
                <c:pt idx="10">
                  <c:v>8.3846433856649916E-2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0.90397645854300013</c:v>
                </c:pt>
                <c:pt idx="1">
                  <c:v>0.92892697822429993</c:v>
                </c:pt>
                <c:pt idx="2">
                  <c:v>0.93819388084999999</c:v>
                </c:pt>
                <c:pt idx="3">
                  <c:v>0.91242448741300008</c:v>
                </c:pt>
                <c:pt idx="4">
                  <c:v>0.89243645199999999</c:v>
                </c:pt>
                <c:pt idx="5">
                  <c:v>0.89527489712000008</c:v>
                </c:pt>
                <c:pt idx="6">
                  <c:v>0.8988872710354</c:v>
                </c:pt>
                <c:pt idx="7">
                  <c:v>0.90690338132499992</c:v>
                </c:pt>
                <c:pt idx="8">
                  <c:v>0.90713286581500019</c:v>
                </c:pt>
                <c:pt idx="9">
                  <c:v>0.91509486418743002</c:v>
                </c:pt>
                <c:pt idx="10">
                  <c:v>0.91615356614335008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0.11413852930351054</c:v>
                </c:pt>
                <c:pt idx="1">
                  <c:v>9.9195473883828766E-2</c:v>
                </c:pt>
                <c:pt idx="2">
                  <c:v>9.3676050327635707E-2</c:v>
                </c:pt>
                <c:pt idx="3">
                  <c:v>9.8900939476625704E-2</c:v>
                </c:pt>
                <c:pt idx="4">
                  <c:v>0.10502827663247949</c:v>
                </c:pt>
                <c:pt idx="5">
                  <c:v>0.10470332680749006</c:v>
                </c:pt>
                <c:pt idx="6">
                  <c:v>0.10335142117371998</c:v>
                </c:pt>
                <c:pt idx="7">
                  <c:v>0.10219999999999996</c:v>
                </c:pt>
                <c:pt idx="8">
                  <c:v>0.10119999999999996</c:v>
                </c:pt>
                <c:pt idx="9">
                  <c:v>9.9299999999999944E-2</c:v>
                </c:pt>
                <c:pt idx="10">
                  <c:v>9.7700000000000009E-2</c:v>
                </c:pt>
              </c:numCache>
            </c:numRef>
          </c:val>
          <c:extLst>
            <c:ext xmlns:c16="http://schemas.microsoft.com/office/drawing/2014/chart" uri="{C3380CC4-5D6E-409C-BE32-E72D297353CC}">
              <c16:uniqueId val="{00000000-EB81-4498-A1BF-7B374FC823DE}"/>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4.5067095624755388E-2</c:v>
                </c:pt>
                <c:pt idx="1">
                  <c:v>4.5830630964154302E-2</c:v>
                </c:pt>
                <c:pt idx="2">
                  <c:v>4.3558879891087171E-2</c:v>
                </c:pt>
                <c:pt idx="3">
                  <c:v>4.42822025409743E-2</c:v>
                </c:pt>
                <c:pt idx="4">
                  <c:v>4.2181778930545963E-2</c:v>
                </c:pt>
                <c:pt idx="5">
                  <c:v>4.1840300859417957E-2</c:v>
                </c:pt>
                <c:pt idx="6">
                  <c:v>4.19E-2</c:v>
                </c:pt>
                <c:pt idx="7">
                  <c:v>4.2099999999999999E-2</c:v>
                </c:pt>
                <c:pt idx="8">
                  <c:v>4.2200000000000001E-2</c:v>
                </c:pt>
                <c:pt idx="9">
                  <c:v>4.24E-2</c:v>
                </c:pt>
                <c:pt idx="10">
                  <c:v>4.2500000000000003E-2</c:v>
                </c:pt>
              </c:numCache>
            </c:numRef>
          </c:val>
          <c:extLst>
            <c:ext xmlns:c16="http://schemas.microsoft.com/office/drawing/2014/chart" uri="{C3380CC4-5D6E-409C-BE32-E72D297353CC}">
              <c16:uniqueId val="{00000001-EB81-4498-A1BF-7B374FC823DE}"/>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6.0900000000000003E-2</c:v>
                </c:pt>
                <c:pt idx="1">
                  <c:v>6.25E-2</c:v>
                </c:pt>
                <c:pt idx="2">
                  <c:v>6.3299999999999995E-2</c:v>
                </c:pt>
                <c:pt idx="3">
                  <c:v>6.4199999999999993E-2</c:v>
                </c:pt>
                <c:pt idx="4">
                  <c:v>5.7556461044755508E-2</c:v>
                </c:pt>
                <c:pt idx="5">
                  <c:v>6.0299999999999999E-2</c:v>
                </c:pt>
                <c:pt idx="6">
                  <c:v>6.0499999999999998E-2</c:v>
                </c:pt>
                <c:pt idx="7">
                  <c:v>6.08E-2</c:v>
                </c:pt>
                <c:pt idx="8">
                  <c:v>6.1199999999999997E-2</c:v>
                </c:pt>
                <c:pt idx="9">
                  <c:v>6.13E-2</c:v>
                </c:pt>
                <c:pt idx="10">
                  <c:v>6.1499999999999999E-2</c:v>
                </c:pt>
              </c:numCache>
            </c:numRef>
          </c:val>
          <c:extLst>
            <c:ext xmlns:c16="http://schemas.microsoft.com/office/drawing/2014/chart" uri="{C3380CC4-5D6E-409C-BE32-E72D297353CC}">
              <c16:uniqueId val="{00000002-EB81-4498-A1BF-7B374FC823DE}"/>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0.10150000000000001</c:v>
                </c:pt>
                <c:pt idx="1">
                  <c:v>0.1021</c:v>
                </c:pt>
                <c:pt idx="2">
                  <c:v>0.1032</c:v>
                </c:pt>
                <c:pt idx="3">
                  <c:v>0.10440000000000001</c:v>
                </c:pt>
                <c:pt idx="4">
                  <c:v>0.1061</c:v>
                </c:pt>
                <c:pt idx="5">
                  <c:v>0.1082</c:v>
                </c:pt>
                <c:pt idx="6">
                  <c:v>0.1091</c:v>
                </c:pt>
                <c:pt idx="7">
                  <c:v>0.10970000000000001</c:v>
                </c:pt>
                <c:pt idx="8">
                  <c:v>0.1103</c:v>
                </c:pt>
                <c:pt idx="9">
                  <c:v>0.11210000000000001</c:v>
                </c:pt>
                <c:pt idx="10">
                  <c:v>0.1132</c:v>
                </c:pt>
              </c:numCache>
            </c:numRef>
          </c:val>
          <c:extLst>
            <c:ext xmlns:c16="http://schemas.microsoft.com/office/drawing/2014/chart" uri="{C3380CC4-5D6E-409C-BE32-E72D297353CC}">
              <c16:uniqueId val="{00000003-EB81-4498-A1BF-7B374FC823DE}"/>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0.147754060766178</c:v>
                </c:pt>
                <c:pt idx="1">
                  <c:v>0.14974552141816799</c:v>
                </c:pt>
                <c:pt idx="2">
                  <c:v>0.14891630109727599</c:v>
                </c:pt>
                <c:pt idx="3">
                  <c:v>0.149905539911936</c:v>
                </c:pt>
                <c:pt idx="4">
                  <c:v>0.15938808310581801</c:v>
                </c:pt>
                <c:pt idx="5">
                  <c:v>0.16009999999999999</c:v>
                </c:pt>
                <c:pt idx="6">
                  <c:v>0.1603</c:v>
                </c:pt>
                <c:pt idx="7">
                  <c:v>0.16070000000000001</c:v>
                </c:pt>
                <c:pt idx="8">
                  <c:v>0.16089999999999999</c:v>
                </c:pt>
                <c:pt idx="9">
                  <c:v>0.1613</c:v>
                </c:pt>
                <c:pt idx="10">
                  <c:v>0.1615</c:v>
                </c:pt>
              </c:numCache>
            </c:numRef>
          </c:val>
          <c:extLst>
            <c:ext xmlns:c16="http://schemas.microsoft.com/office/drawing/2014/chart" uri="{C3380CC4-5D6E-409C-BE32-E72D297353CC}">
              <c16:uniqueId val="{00000004-EB81-4498-A1BF-7B374FC823DE}"/>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0.20019999999999999</c:v>
                </c:pt>
                <c:pt idx="1">
                  <c:v>0.2016</c:v>
                </c:pt>
                <c:pt idx="2">
                  <c:v>0.2021</c:v>
                </c:pt>
                <c:pt idx="3">
                  <c:v>0.20269999999999999</c:v>
                </c:pt>
                <c:pt idx="4">
                  <c:v>0.20319999999999999</c:v>
                </c:pt>
                <c:pt idx="5">
                  <c:v>0.19839999999999999</c:v>
                </c:pt>
                <c:pt idx="6">
                  <c:v>0.19819999999999999</c:v>
                </c:pt>
                <c:pt idx="7">
                  <c:v>0.19769999999999999</c:v>
                </c:pt>
                <c:pt idx="8">
                  <c:v>0.19719999999999999</c:v>
                </c:pt>
                <c:pt idx="9">
                  <c:v>0.19650000000000001</c:v>
                </c:pt>
                <c:pt idx="10">
                  <c:v>0.19620000000000001</c:v>
                </c:pt>
              </c:numCache>
            </c:numRef>
          </c:val>
          <c:extLst>
            <c:ext xmlns:c16="http://schemas.microsoft.com/office/drawing/2014/chart" uri="{C3380CC4-5D6E-409C-BE32-E72D297353CC}">
              <c16:uniqueId val="{00000005-EB81-4498-A1BF-7B374FC823DE}"/>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0.33044031430555598</c:v>
                </c:pt>
                <c:pt idx="1">
                  <c:v>0.33902837373384898</c:v>
                </c:pt>
                <c:pt idx="2">
                  <c:v>0.34524876868400101</c:v>
                </c:pt>
                <c:pt idx="3">
                  <c:v>0.33561131807046402</c:v>
                </c:pt>
                <c:pt idx="4">
                  <c:v>0.326545400286401</c:v>
                </c:pt>
                <c:pt idx="5">
                  <c:v>0.32645637233309199</c:v>
                </c:pt>
                <c:pt idx="6">
                  <c:v>0.32664857882628001</c:v>
                </c:pt>
                <c:pt idx="7">
                  <c:v>0.32679999999999998</c:v>
                </c:pt>
                <c:pt idx="8">
                  <c:v>0.32700000000000001</c:v>
                </c:pt>
                <c:pt idx="9">
                  <c:v>0.3271</c:v>
                </c:pt>
                <c:pt idx="10">
                  <c:v>0.32740000000000002</c:v>
                </c:pt>
              </c:numCache>
            </c:numRef>
          </c:val>
          <c:extLst>
            <c:ext xmlns:c16="http://schemas.microsoft.com/office/drawing/2014/chart" uri="{C3380CC4-5D6E-409C-BE32-E72D297353CC}">
              <c16:uniqueId val="{00000006-EB81-4498-A1BF-7B374FC823DE}"/>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1.0751440000000001</c:v>
                </c:pt>
                <c:pt idx="1">
                  <c:v>1.301426</c:v>
                </c:pt>
                <c:pt idx="2">
                  <c:v>1.2013560000000001</c:v>
                </c:pt>
                <c:pt idx="3">
                  <c:v>1.492229</c:v>
                </c:pt>
                <c:pt idx="4">
                  <c:v>2.101445</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35.606000000000002</c:v>
                </c:pt>
                <c:pt idx="1">
                  <c:v>35.045999999999999</c:v>
                </c:pt>
                <c:pt idx="2">
                  <c:v>38.363</c:v>
                </c:pt>
                <c:pt idx="3">
                  <c:v>41.46</c:v>
                </c:pt>
                <c:pt idx="4">
                  <c:v>44.286000000000001</c:v>
                </c:pt>
                <c:pt idx="5">
                  <c:v>43.378999999999998</c:v>
                </c:pt>
              </c:numCache>
            </c:numRef>
          </c:val>
          <c:extLst>
            <c:ext xmlns:c16="http://schemas.microsoft.com/office/drawing/2014/chart" uri="{C3380CC4-5D6E-409C-BE32-E72D297353CC}">
              <c16:uniqueId val="{00000000-EB52-4C4A-8765-6A6DAFA98C5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18.731999999999999</c:v>
                </c:pt>
                <c:pt idx="1">
                  <c:v>19.987599999999997</c:v>
                </c:pt>
                <c:pt idx="2">
                  <c:v>21.39115</c:v>
                </c:pt>
                <c:pt idx="3">
                  <c:v>22.578599999999998</c:v>
                </c:pt>
                <c:pt idx="4">
                  <c:v>21.843599999999995</c:v>
                </c:pt>
                <c:pt idx="5">
                  <c:v>23.012</c:v>
                </c:pt>
                <c:pt idx="6">
                  <c:v>24.264599999999998</c:v>
                </c:pt>
                <c:pt idx="7">
                  <c:v>25.593000000000004</c:v>
                </c:pt>
                <c:pt idx="8">
                  <c:v>27.035700000000002</c:v>
                </c:pt>
                <c:pt idx="9">
                  <c:v>28.62912</c:v>
                </c:pt>
                <c:pt idx="10">
                  <c:v>30.2379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F0-4D0A-B1EC-D3578688CCB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F0-4D0A-B1EC-D3578688CCB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F0-4D0A-B1EC-D3578688CCB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F0-4D0A-B1EC-D3578688CCB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F0-4D0A-B1EC-D3578688CCB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F0-4D0A-B1EC-D3578688CCB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0.05</c:v>
                </c:pt>
                <c:pt idx="1">
                  <c:v>4.3999999999999997E-2</c:v>
                </c:pt>
                <c:pt idx="2">
                  <c:v>5.7000000000000002E-2</c:v>
                </c:pt>
                <c:pt idx="3">
                  <c:v>4.7E-2</c:v>
                </c:pt>
                <c:pt idx="4">
                  <c:v>4.2999999999999997E-2</c:v>
                </c:pt>
                <c:pt idx="5">
                  <c:v>-1.7000000000000001E-2</c:v>
                </c:pt>
              </c:numCache>
            </c:numRef>
          </c:val>
          <c:extLst>
            <c:ext xmlns:c16="http://schemas.microsoft.com/office/drawing/2014/chart" uri="{C3380CC4-5D6E-409C-BE32-E72D297353CC}">
              <c16:uniqueId val="{00000001-03F0-4D0A-B1EC-D3578688CCB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421192032691065"/>
          <c:y val="1.3568986400843431E-2"/>
          <c:w val="0.44296597739319959"/>
          <c:h val="0.98643107429007348"/>
        </c:manualLayout>
      </c:layout>
      <c:barChart>
        <c:barDir val="bar"/>
        <c:grouping val="clustered"/>
        <c:varyColors val="0"/>
        <c:dLbls>
          <c:dLblPos val="outEnd"/>
          <c:showLegendKey val="0"/>
          <c:showVal val="1"/>
          <c:showCatName val="0"/>
          <c:showSerName val="0"/>
          <c:showPercent val="0"/>
          <c:showBubbleSize val="0"/>
        </c:dLbls>
        <c:gapWidth val="182"/>
        <c:axId val="-1783730448"/>
        <c:axId val="-1783715760"/>
      </c:barChart>
      <c:catAx>
        <c:axId val="-17837304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5760"/>
        <c:crosses val="autoZero"/>
        <c:auto val="1"/>
        <c:lblAlgn val="ctr"/>
        <c:lblOffset val="100"/>
        <c:noMultiLvlLbl val="0"/>
      </c:catAx>
      <c:valAx>
        <c:axId val="-1783715760"/>
        <c:scaling>
          <c:orientation val="minMax"/>
        </c:scaling>
        <c:delete val="1"/>
        <c:axPos val="b"/>
        <c:numFmt formatCode="0.00%" sourceLinked="1"/>
        <c:majorTickMark val="out"/>
        <c:minorTickMark val="none"/>
        <c:tickLblPos val="nextTo"/>
        <c:crossAx val="-1783730448"/>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8.92</c:v>
                </c:pt>
                <c:pt idx="1">
                  <c:v>9.34</c:v>
                </c:pt>
                <c:pt idx="2">
                  <c:v>9.7899999999999991</c:v>
                </c:pt>
                <c:pt idx="3">
                  <c:v>10.263</c:v>
                </c:pt>
                <c:pt idx="4">
                  <c:v>10.02</c:v>
                </c:pt>
                <c:pt idx="5">
                  <c:v>10.46</c:v>
                </c:pt>
                <c:pt idx="6">
                  <c:v>10.93</c:v>
                </c:pt>
                <c:pt idx="7">
                  <c:v>11.4</c:v>
                </c:pt>
                <c:pt idx="8">
                  <c:v>11.91</c:v>
                </c:pt>
                <c:pt idx="9">
                  <c:v>12.48</c:v>
                </c:pt>
                <c:pt idx="10">
                  <c:v>13.09</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7.3826712399999939E-2</c:v>
                </c:pt>
                <c:pt idx="1">
                  <c:v>3.8746257759999958E-2</c:v>
                </c:pt>
                <c:pt idx="2">
                  <c:v>5.9319513759999998E-2</c:v>
                </c:pt>
                <c:pt idx="3">
                  <c:v>4.6616799999999903E-2</c:v>
                </c:pt>
                <c:pt idx="4">
                  <c:v>7.2490840719999894E-2</c:v>
                </c:pt>
                <c:pt idx="5">
                  <c:v>7.1824504323999894E-2</c:v>
                </c:pt>
                <c:pt idx="6">
                  <c:v>7.1215881760000044E-2</c:v>
                </c:pt>
                <c:pt idx="7">
                  <c:v>7.1481952575999985E-2</c:v>
                </c:pt>
                <c:pt idx="8">
                  <c:v>7.0935793600000019E-2</c:v>
                </c:pt>
                <c:pt idx="9">
                  <c:v>7.4164893760000017E-2</c:v>
                </c:pt>
                <c:pt idx="10">
                  <c:v>7.5646843239999928E-2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0.92617328760000006</c:v>
                </c:pt>
                <c:pt idx="1">
                  <c:v>0.96125374224000004</c:v>
                </c:pt>
                <c:pt idx="2">
                  <c:v>0.94068048624</c:v>
                </c:pt>
                <c:pt idx="3">
                  <c:v>0.9533832000000001</c:v>
                </c:pt>
                <c:pt idx="4">
                  <c:v>0.92750915928000011</c:v>
                </c:pt>
                <c:pt idx="5">
                  <c:v>0.92817549567600011</c:v>
                </c:pt>
                <c:pt idx="6">
                  <c:v>0.92878411823999996</c:v>
                </c:pt>
                <c:pt idx="7">
                  <c:v>0.92851804742400001</c:v>
                </c:pt>
                <c:pt idx="8">
                  <c:v>0.92906420639999998</c:v>
                </c:pt>
                <c:pt idx="9">
                  <c:v>0.92583510623999998</c:v>
                </c:pt>
                <c:pt idx="10">
                  <c:v>0.92435315676000007</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4.7100000000000003E-2</c:v>
                </c:pt>
                <c:pt idx="1">
                  <c:v>3.56E-2</c:v>
                </c:pt>
                <c:pt idx="2">
                  <c:v>0.04</c:v>
                </c:pt>
                <c:pt idx="3">
                  <c:v>3.8300000000000001E-2</c:v>
                </c:pt>
                <c:pt idx="4">
                  <c:v>4.4600000000000001E-2</c:v>
                </c:pt>
                <c:pt idx="5">
                  <c:v>3.9600000000000003E-2</c:v>
                </c:pt>
                <c:pt idx="6">
                  <c:v>3.6700000000000003E-2</c:v>
                </c:pt>
                <c:pt idx="7">
                  <c:v>3.4700000000000002E-2</c:v>
                </c:pt>
                <c:pt idx="8">
                  <c:v>3.3500000000000002E-2</c:v>
                </c:pt>
                <c:pt idx="9">
                  <c:v>3.0700000000000002E-2</c:v>
                </c:pt>
                <c:pt idx="10">
                  <c:v>3.2099999999999997E-2</c:v>
                </c:pt>
              </c:numCache>
            </c:numRef>
          </c:val>
          <c:extLst>
            <c:ext xmlns:c16="http://schemas.microsoft.com/office/drawing/2014/chart" uri="{C3380CC4-5D6E-409C-BE32-E72D297353CC}">
              <c16:uniqueId val="{00000000-8803-4694-AAFD-913C1065DFF3}"/>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2.5999999999999999E-2</c:v>
                </c:pt>
                <c:pt idx="1">
                  <c:v>2.6700000000000002E-2</c:v>
                </c:pt>
                <c:pt idx="2">
                  <c:v>2.53E-2</c:v>
                </c:pt>
                <c:pt idx="3">
                  <c:v>2.46E-2</c:v>
                </c:pt>
                <c:pt idx="4">
                  <c:v>2.4E-2</c:v>
                </c:pt>
                <c:pt idx="5">
                  <c:v>2.4299999999999999E-2</c:v>
                </c:pt>
                <c:pt idx="6">
                  <c:v>2.4500000000000001E-2</c:v>
                </c:pt>
                <c:pt idx="7">
                  <c:v>2.47E-2</c:v>
                </c:pt>
                <c:pt idx="8">
                  <c:v>2.41E-2</c:v>
                </c:pt>
                <c:pt idx="9">
                  <c:v>2.3599999999999999E-2</c:v>
                </c:pt>
                <c:pt idx="10">
                  <c:v>2.2800000000000001E-2</c:v>
                </c:pt>
              </c:numCache>
            </c:numRef>
          </c:val>
          <c:extLst>
            <c:ext xmlns:c16="http://schemas.microsoft.com/office/drawing/2014/chart" uri="{C3380CC4-5D6E-409C-BE32-E72D297353CC}">
              <c16:uniqueId val="{00000001-8803-4694-AAFD-913C1065DFF3}"/>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3.6200000000000003E-2</c:v>
                </c:pt>
                <c:pt idx="1">
                  <c:v>3.0200000000000001E-2</c:v>
                </c:pt>
                <c:pt idx="2">
                  <c:v>3.4299999999999997E-2</c:v>
                </c:pt>
                <c:pt idx="3">
                  <c:v>3.6900000000000002E-2</c:v>
                </c:pt>
                <c:pt idx="4">
                  <c:v>2.9000000000000001E-2</c:v>
                </c:pt>
                <c:pt idx="5">
                  <c:v>0.03</c:v>
                </c:pt>
                <c:pt idx="6">
                  <c:v>3.0200000000000001E-2</c:v>
                </c:pt>
                <c:pt idx="7">
                  <c:v>3.04E-2</c:v>
                </c:pt>
                <c:pt idx="8">
                  <c:v>3.0700000000000002E-2</c:v>
                </c:pt>
                <c:pt idx="9">
                  <c:v>3.0500000000000003E-2</c:v>
                </c:pt>
                <c:pt idx="10">
                  <c:v>0.03</c:v>
                </c:pt>
              </c:numCache>
            </c:numRef>
          </c:val>
          <c:extLst>
            <c:ext xmlns:c16="http://schemas.microsoft.com/office/drawing/2014/chart" uri="{C3380CC4-5D6E-409C-BE32-E72D297353CC}">
              <c16:uniqueId val="{00000002-8803-4694-AAFD-913C1065DFF3}"/>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9.5100000000000004E-2</c:v>
                </c:pt>
                <c:pt idx="1">
                  <c:v>9.06E-2</c:v>
                </c:pt>
                <c:pt idx="2">
                  <c:v>9.5799999999999996E-2</c:v>
                </c:pt>
                <c:pt idx="3">
                  <c:v>9.6199999999999994E-2</c:v>
                </c:pt>
                <c:pt idx="4">
                  <c:v>9.5500000000000002E-2</c:v>
                </c:pt>
                <c:pt idx="5">
                  <c:v>9.7100000000000006E-2</c:v>
                </c:pt>
                <c:pt idx="6">
                  <c:v>9.7299999999999998E-2</c:v>
                </c:pt>
                <c:pt idx="7">
                  <c:v>9.7600000000000006E-2</c:v>
                </c:pt>
                <c:pt idx="8">
                  <c:v>9.7900000000000001E-2</c:v>
                </c:pt>
                <c:pt idx="9">
                  <c:v>9.8199999999999996E-2</c:v>
                </c:pt>
                <c:pt idx="10">
                  <c:v>9.8500000000000004E-2</c:v>
                </c:pt>
              </c:numCache>
            </c:numRef>
          </c:val>
          <c:extLst>
            <c:ext xmlns:c16="http://schemas.microsoft.com/office/drawing/2014/chart" uri="{C3380CC4-5D6E-409C-BE32-E72D297353CC}">
              <c16:uniqueId val="{00000003-8803-4694-AAFD-913C1065DFF3}"/>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0.14530000000000001</c:v>
                </c:pt>
                <c:pt idx="1">
                  <c:v>0.14949999999999999</c:v>
                </c:pt>
                <c:pt idx="2">
                  <c:v>0.15040000000000001</c:v>
                </c:pt>
                <c:pt idx="3">
                  <c:v>0.152</c:v>
                </c:pt>
                <c:pt idx="4">
                  <c:v>0.16009999999999999</c:v>
                </c:pt>
                <c:pt idx="5">
                  <c:v>0.16059999999999999</c:v>
                </c:pt>
                <c:pt idx="6">
                  <c:v>0.161</c:v>
                </c:pt>
                <c:pt idx="7">
                  <c:v>0.16139999999999999</c:v>
                </c:pt>
                <c:pt idx="8">
                  <c:v>0.1618</c:v>
                </c:pt>
                <c:pt idx="9">
                  <c:v>0.1623</c:v>
                </c:pt>
                <c:pt idx="10">
                  <c:v>0.16259999999999999</c:v>
                </c:pt>
              </c:numCache>
            </c:numRef>
          </c:val>
          <c:extLst>
            <c:ext xmlns:c16="http://schemas.microsoft.com/office/drawing/2014/chart" uri="{C3380CC4-5D6E-409C-BE32-E72D297353CC}">
              <c16:uniqueId val="{00000004-8803-4694-AAFD-913C1065DFF3}"/>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0.2291</c:v>
                </c:pt>
                <c:pt idx="1">
                  <c:v>0.22939999999999999</c:v>
                </c:pt>
                <c:pt idx="2">
                  <c:v>0.2298</c:v>
                </c:pt>
                <c:pt idx="3">
                  <c:v>0.23039999999999999</c:v>
                </c:pt>
                <c:pt idx="4">
                  <c:v>0.23119999999999999</c:v>
                </c:pt>
                <c:pt idx="5">
                  <c:v>0.2344</c:v>
                </c:pt>
                <c:pt idx="6">
                  <c:v>0.23710000000000001</c:v>
                </c:pt>
                <c:pt idx="7">
                  <c:v>0.2384</c:v>
                </c:pt>
                <c:pt idx="8">
                  <c:v>0.24049999999999999</c:v>
                </c:pt>
                <c:pt idx="9">
                  <c:v>0.24429999999999999</c:v>
                </c:pt>
                <c:pt idx="10">
                  <c:v>0.24610000000000001</c:v>
                </c:pt>
              </c:numCache>
            </c:numRef>
          </c:val>
          <c:extLst>
            <c:ext xmlns:c16="http://schemas.microsoft.com/office/drawing/2014/chart" uri="{C3380CC4-5D6E-409C-BE32-E72D297353CC}">
              <c16:uniqueId val="{00000005-8803-4694-AAFD-913C1065DFF3}"/>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0.42120000000000002</c:v>
                </c:pt>
                <c:pt idx="1">
                  <c:v>0.438</c:v>
                </c:pt>
                <c:pt idx="2">
                  <c:v>0.4244</c:v>
                </c:pt>
                <c:pt idx="3">
                  <c:v>0.42159999999999997</c:v>
                </c:pt>
                <c:pt idx="4">
                  <c:v>0.41560000000000002</c:v>
                </c:pt>
                <c:pt idx="5">
                  <c:v>0.41399999999999998</c:v>
                </c:pt>
                <c:pt idx="6">
                  <c:v>0.41320000000000001</c:v>
                </c:pt>
                <c:pt idx="7">
                  <c:v>0.4128</c:v>
                </c:pt>
                <c:pt idx="8">
                  <c:v>0.41149999999999998</c:v>
                </c:pt>
                <c:pt idx="9">
                  <c:v>0.41039999999999999</c:v>
                </c:pt>
                <c:pt idx="10">
                  <c:v>0.40789999999999998</c:v>
                </c:pt>
              </c:numCache>
            </c:numRef>
          </c:val>
          <c:extLst>
            <c:ext xmlns:c16="http://schemas.microsoft.com/office/drawing/2014/chart" uri="{C3380CC4-5D6E-409C-BE32-E72D297353CC}">
              <c16:uniqueId val="{00000006-8803-4694-AAFD-913C1065DFF3}"/>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8.3170000000000002</c:v>
                </c:pt>
                <c:pt idx="1">
                  <c:v>10.974</c:v>
                </c:pt>
                <c:pt idx="2">
                  <c:v>8.68</c:v>
                </c:pt>
                <c:pt idx="3">
                  <c:v>6.0510000000000002</c:v>
                </c:pt>
                <c:pt idx="4">
                  <c:v>6.6109999999999998</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9293306921224359E-2"/>
          <c:y val="0.1928390605323535"/>
          <c:w val="0.88004088317766971"/>
          <c:h val="0.66692823006448654"/>
        </c:manualLayout>
      </c:layout>
      <c:barChart>
        <c:barDir val="col"/>
        <c:grouping val="clustered"/>
        <c:varyColors val="0"/>
        <c:ser>
          <c:idx val="0"/>
          <c:order val="0"/>
          <c:tx>
            <c:strRef>
              <c:f>Sheet1!$B$1</c:f>
              <c:strCache>
                <c:ptCount val="1"/>
                <c:pt idx="0">
                  <c:v>Tonnes</c:v>
                </c:pt>
              </c:strCache>
            </c:strRef>
          </c:tx>
          <c:spPr>
            <a:solidFill>
              <a:srgbClr val="00B0F0"/>
            </a:solidFill>
            <a:ln w="38100">
              <a:solidFill>
                <a:schemeClr val="bg1"/>
              </a:solidFill>
            </a:ln>
            <a:effectLst/>
          </c:spPr>
          <c:invertIfNegative val="0"/>
          <c:dLbls>
            <c:dLbl>
              <c:idx val="1"/>
              <c:layout>
                <c:manualLayout>
                  <c:x val="2.629659708689840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83-4163-AD12-49DCED057243}"/>
                </c:ext>
              </c:extLst>
            </c:dLbl>
            <c:dLbl>
              <c:idx val="2"/>
              <c:layout>
                <c:manualLayout>
                  <c:x val="-2.9218441207664895E-3"/>
                  <c:y val="-5.607104568222344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83-4163-AD12-49DCED057243}"/>
                </c:ext>
              </c:extLst>
            </c:dLbl>
            <c:dLbl>
              <c:idx val="4"/>
              <c:layout>
                <c:manualLayout>
                  <c:x val="2.0452908845365426E-2"/>
                  <c:y val="3.67014720565491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83-4163-AD12-49DCED0572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General</c:formatCode>
                <c:ptCount val="5"/>
                <c:pt idx="0">
                  <c:v>54222</c:v>
                </c:pt>
                <c:pt idx="1">
                  <c:v>56430</c:v>
                </c:pt>
                <c:pt idx="2">
                  <c:v>42359</c:v>
                </c:pt>
                <c:pt idx="3">
                  <c:v>37452</c:v>
                </c:pt>
                <c:pt idx="4">
                  <c:v>39692</c:v>
                </c:pt>
              </c:numCache>
            </c:numRef>
          </c:val>
          <c:extLst>
            <c:ext xmlns:c16="http://schemas.microsoft.com/office/drawing/2014/chart" uri="{C3380CC4-5D6E-409C-BE32-E72D297353CC}">
              <c16:uniqueId val="{00000000-5D83-4163-AD12-49DCED057243}"/>
            </c:ext>
          </c:extLst>
        </c:ser>
        <c:ser>
          <c:idx val="1"/>
          <c:order val="1"/>
          <c:tx>
            <c:strRef>
              <c:f>Sheet1!$C$1</c:f>
              <c:strCache>
                <c:ptCount val="1"/>
                <c:pt idx="0">
                  <c:v>Column1</c:v>
                </c:pt>
              </c:strCache>
            </c:strRef>
          </c:tx>
          <c:spPr>
            <a:solidFill>
              <a:schemeClr val="dk1">
                <a:tint val="55000"/>
              </a:schemeClr>
            </a:solidFill>
            <a:ln>
              <a:noFill/>
            </a:ln>
            <a:effectLst/>
          </c:spPr>
          <c:invertIfNegative val="0"/>
          <c:dLbls>
            <c:delete val="1"/>
          </c:dLbls>
          <c:cat>
            <c:numRef>
              <c:f>Sheet1!$A$2:$A$6</c:f>
              <c:numCache>
                <c:formatCode>General</c:formatCode>
                <c:ptCount val="5"/>
                <c:pt idx="0">
                  <c:v>2015</c:v>
                </c:pt>
                <c:pt idx="1">
                  <c:v>2016</c:v>
                </c:pt>
                <c:pt idx="2">
                  <c:v>2017</c:v>
                </c:pt>
                <c:pt idx="3">
                  <c:v>2018</c:v>
                </c:pt>
                <c:pt idx="4">
                  <c:v>2019</c:v>
                </c:pt>
              </c:numCache>
            </c:numRef>
          </c:cat>
          <c:val>
            <c:numRef>
              <c:f>Sheet1!$C$2:$C$6</c:f>
              <c:numCache>
                <c:formatCode>General</c:formatCode>
                <c:ptCount val="5"/>
                <c:pt idx="0" formatCode="0.00">
                  <c:v>1000</c:v>
                </c:pt>
              </c:numCache>
            </c:numRef>
          </c:val>
          <c:extLst>
            <c:ext xmlns:c16="http://schemas.microsoft.com/office/drawing/2014/chart" uri="{C3380CC4-5D6E-409C-BE32-E72D297353CC}">
              <c16:uniqueId val="{00000002-5D83-4163-AD12-49DCED057243}"/>
            </c:ext>
          </c:extLst>
        </c:ser>
        <c:dLbls>
          <c:dLblPos val="outEnd"/>
          <c:showLegendKey val="0"/>
          <c:showVal val="1"/>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in val="10"/>
        </c:scaling>
        <c:delete val="1"/>
        <c:axPos val="l"/>
        <c:numFmt formatCode="General"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18.670000000000002</c:v>
                </c:pt>
                <c:pt idx="1">
                  <c:v>20.03</c:v>
                </c:pt>
                <c:pt idx="2">
                  <c:v>21.89</c:v>
                </c:pt>
                <c:pt idx="3">
                  <c:v>23.06</c:v>
                </c:pt>
                <c:pt idx="4">
                  <c:v>21.97</c:v>
                </c:pt>
                <c:pt idx="5">
                  <c:v>22.92</c:v>
                </c:pt>
                <c:pt idx="6">
                  <c:v>24.5</c:v>
                </c:pt>
                <c:pt idx="7">
                  <c:v>26.15</c:v>
                </c:pt>
                <c:pt idx="8">
                  <c:v>28</c:v>
                </c:pt>
                <c:pt idx="9">
                  <c:v>30.23</c:v>
                </c:pt>
                <c:pt idx="10">
                  <c:v>32.78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3.5349173988684202E-2"/>
          <c:y val="0.17230006555227795"/>
          <c:w val="0.93085363443310021"/>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anchor="ctr" anchorCtr="0"/>
              <a:lstStyle/>
              <a:p>
                <a:pPr algn="ctr">
                  <a:defRPr lang="en-US"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2016</c:v>
                </c:pt>
                <c:pt idx="1">
                  <c:v>2017</c:v>
                </c:pt>
                <c:pt idx="2">
                  <c:v>2018</c:v>
                </c:pt>
                <c:pt idx="3">
                  <c:v>2019</c:v>
                </c:pt>
                <c:pt idx="4">
                  <c:v>2020</c:v>
                </c:pt>
                <c:pt idx="5">
                  <c:v>2021E</c:v>
                </c:pt>
              </c:strCache>
            </c:strRef>
          </c:cat>
          <c:val>
            <c:numRef>
              <c:f>Sheet1!$B$2:$B$7</c:f>
              <c:numCache>
                <c:formatCode>0.0</c:formatCode>
                <c:ptCount val="6"/>
                <c:pt idx="0">
                  <c:v>8635.1098413949367</c:v>
                </c:pt>
                <c:pt idx="1">
                  <c:v>8197.7904453562533</c:v>
                </c:pt>
                <c:pt idx="2">
                  <c:v>8493.0202320985954</c:v>
                </c:pt>
                <c:pt idx="3">
                  <c:v>8739.3159564270609</c:v>
                </c:pt>
                <c:pt idx="4">
                  <c:v>9161.0244641086119</c:v>
                </c:pt>
                <c:pt idx="5">
                  <c:v>9608.3843229035829</c:v>
                </c:pt>
              </c:numCache>
            </c:numRef>
          </c:val>
          <c:extLst>
            <c:ext xmlns:c16="http://schemas.microsoft.com/office/drawing/2014/chart" uri="{C3380CC4-5D6E-409C-BE32-E72D297353CC}">
              <c16:uniqueId val="{00000000-5F4F-4B51-A9A5-56227EBB1F03}"/>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in val="10"/>
        </c:scaling>
        <c:delete val="1"/>
        <c:axPos val="l"/>
        <c:numFmt formatCode="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9.02</c:v>
                </c:pt>
                <c:pt idx="1">
                  <c:v>9.4499999999999993</c:v>
                </c:pt>
                <c:pt idx="2">
                  <c:v>9.86</c:v>
                </c:pt>
                <c:pt idx="3">
                  <c:v>10.34</c:v>
                </c:pt>
                <c:pt idx="4">
                  <c:v>10.17</c:v>
                </c:pt>
                <c:pt idx="5">
                  <c:v>10.42</c:v>
                </c:pt>
                <c:pt idx="6">
                  <c:v>10.89</c:v>
                </c:pt>
                <c:pt idx="7">
                  <c:v>11.37</c:v>
                </c:pt>
                <c:pt idx="8">
                  <c:v>11.91</c:v>
                </c:pt>
                <c:pt idx="9">
                  <c:v>12.49</c:v>
                </c:pt>
                <c:pt idx="10">
                  <c:v>13.11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19163305677543E-2"/>
          <c:y val="9.749779423578564E-2"/>
          <c:w val="0.96351274337679238"/>
          <c:h val="0.74679581560085351"/>
        </c:manualLayout>
      </c:layout>
      <c:barChart>
        <c:barDir val="col"/>
        <c:grouping val="clustered"/>
        <c:varyColors val="0"/>
        <c:ser>
          <c:idx val="0"/>
          <c:order val="0"/>
          <c:tx>
            <c:strRef>
              <c:f>Sheet1!$B$1</c:f>
              <c:strCache>
                <c:ptCount val="1"/>
                <c:pt idx="0">
                  <c:v>Chicken Broilers</c:v>
                </c:pt>
              </c:strCache>
            </c:strRef>
          </c:tx>
          <c:spPr>
            <a:solidFill>
              <a:srgbClr val="00B050"/>
            </a:solidFill>
            <a:ln>
              <a:noFill/>
            </a:ln>
            <a:effectLst/>
            <a:scene3d>
              <a:camera prst="orthographicFront"/>
              <a:lightRig rig="threePt" dir="t"/>
            </a:scene3d>
            <a:sp3d>
              <a:bevelT prst="angl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9206</c:v>
                </c:pt>
                <c:pt idx="1">
                  <c:v>12642</c:v>
                </c:pt>
                <c:pt idx="2">
                  <c:v>15068</c:v>
                </c:pt>
                <c:pt idx="3">
                  <c:v>20869</c:v>
                </c:pt>
                <c:pt idx="4">
                  <c:v>21158</c:v>
                </c:pt>
                <c:pt idx="5">
                  <c:v>20450</c:v>
                </c:pt>
              </c:numCache>
            </c:numRef>
          </c:val>
          <c:extLst>
            <c:ext xmlns:c16="http://schemas.microsoft.com/office/drawing/2014/chart" uri="{C3380CC4-5D6E-409C-BE32-E72D297353CC}">
              <c16:uniqueId val="{00000000-628A-430B-8B56-1804D2EF65B8}"/>
            </c:ext>
          </c:extLst>
        </c:ser>
        <c:dLbls>
          <c:dLblPos val="outEnd"/>
          <c:showLegendKey val="0"/>
          <c:showVal val="1"/>
          <c:showCatName val="0"/>
          <c:showSerName val="0"/>
          <c:showPercent val="0"/>
          <c:showBubbleSize val="0"/>
        </c:dLbls>
        <c:gapWidth val="219"/>
        <c:overlap val="-27"/>
        <c:axId val="650306112"/>
        <c:axId val="650306768"/>
      </c:barChart>
      <c:catAx>
        <c:axId val="6503061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50306768"/>
        <c:crosses val="autoZero"/>
        <c:auto val="1"/>
        <c:lblAlgn val="ctr"/>
        <c:lblOffset val="100"/>
        <c:noMultiLvlLbl val="0"/>
      </c:catAx>
      <c:valAx>
        <c:axId val="650306768"/>
        <c:scaling>
          <c:orientation val="minMax"/>
          <c:min val="8000"/>
        </c:scaling>
        <c:delete val="1"/>
        <c:axPos val="l"/>
        <c:numFmt formatCode="0" sourceLinked="1"/>
        <c:majorTickMark val="out"/>
        <c:minorTickMark val="none"/>
        <c:tickLblPos val="nextTo"/>
        <c:crossAx val="65030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7.9483195000000006E-2</c:v>
                </c:pt>
                <c:pt idx="1">
                  <c:v>5.1860817999999864E-2</c:v>
                </c:pt>
                <c:pt idx="2">
                  <c:v>5.1899999999999946E-2</c:v>
                </c:pt>
                <c:pt idx="3">
                  <c:v>6.7500000000000004E-2</c:v>
                </c:pt>
                <c:pt idx="4">
                  <c:v>6.4089066087099966E-2</c:v>
                </c:pt>
                <c:pt idx="5">
                  <c:v>7.0184329346066887E-2</c:v>
                </c:pt>
                <c:pt idx="6">
                  <c:v>6.7522151799999874E-2</c:v>
                </c:pt>
                <c:pt idx="7">
                  <c:v>6.6581342696799939E-2</c:v>
                </c:pt>
                <c:pt idx="8">
                  <c:v>6.4383356979999862E-2</c:v>
                </c:pt>
                <c:pt idx="9">
                  <c:v>6.4943286867999994E-2</c:v>
                </c:pt>
                <c:pt idx="10">
                  <c:v>6.0724438169500017E-2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0.92051680499999999</c:v>
                </c:pt>
                <c:pt idx="1">
                  <c:v>0.94813918200000014</c:v>
                </c:pt>
                <c:pt idx="2">
                  <c:v>0.94810000000000005</c:v>
                </c:pt>
                <c:pt idx="3">
                  <c:v>0.9325</c:v>
                </c:pt>
                <c:pt idx="4">
                  <c:v>0.93591093391290003</c:v>
                </c:pt>
                <c:pt idx="5">
                  <c:v>0.92981567065393311</c:v>
                </c:pt>
                <c:pt idx="6">
                  <c:v>0.93247784820000013</c:v>
                </c:pt>
                <c:pt idx="7">
                  <c:v>0.93341865730320006</c:v>
                </c:pt>
                <c:pt idx="8">
                  <c:v>0.93561664302000014</c:v>
                </c:pt>
                <c:pt idx="9">
                  <c:v>0.93505671313200001</c:v>
                </c:pt>
                <c:pt idx="10">
                  <c:v>0.93927556183049998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084880948663447"/>
          <c:y val="4.4139369189330091E-2"/>
          <c:w val="0.61915119051336553"/>
          <c:h val="0.92117969787619625"/>
        </c:manualLayout>
      </c:layout>
      <c:barChart>
        <c:barDir val="bar"/>
        <c:grouping val="clustered"/>
        <c:varyColors val="0"/>
        <c:dLbls>
          <c:dLblPos val="outEnd"/>
          <c:showLegendKey val="0"/>
          <c:showVal val="1"/>
          <c:showCatName val="0"/>
          <c:showSerName val="0"/>
          <c:showPercent val="0"/>
          <c:showBubbleSize val="0"/>
        </c:dLbls>
        <c:gapWidth val="182"/>
        <c:axId val="-1783726096"/>
        <c:axId val="-1783717936"/>
      </c:barChart>
      <c:catAx>
        <c:axId val="-17837260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7936"/>
        <c:crosses val="autoZero"/>
        <c:auto val="1"/>
        <c:lblAlgn val="ctr"/>
        <c:lblOffset val="100"/>
        <c:noMultiLvlLbl val="0"/>
      </c:catAx>
      <c:valAx>
        <c:axId val="-1783717936"/>
        <c:scaling>
          <c:orientation val="minMax"/>
          <c:max val="1.2"/>
        </c:scaling>
        <c:delete val="1"/>
        <c:axPos val="b"/>
        <c:numFmt formatCode="0.00%" sourceLinked="1"/>
        <c:majorTickMark val="out"/>
        <c:minorTickMark val="none"/>
        <c:tickLblPos val="nextTo"/>
        <c:crossAx val="-1783726096"/>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6.5500000000000003E-2</c:v>
                </c:pt>
                <c:pt idx="1">
                  <c:v>6.2300000000000001E-2</c:v>
                </c:pt>
                <c:pt idx="2">
                  <c:v>5.5199999999999999E-2</c:v>
                </c:pt>
                <c:pt idx="3">
                  <c:v>5.5399999999999998E-2</c:v>
                </c:pt>
                <c:pt idx="4">
                  <c:v>6.7299999999999999E-2</c:v>
                </c:pt>
                <c:pt idx="5">
                  <c:v>4.7100000000000003E-2</c:v>
                </c:pt>
                <c:pt idx="6">
                  <c:v>4.4499999999999998E-2</c:v>
                </c:pt>
                <c:pt idx="7">
                  <c:v>4.4400000000000002E-2</c:v>
                </c:pt>
                <c:pt idx="8">
                  <c:v>4.5400000000000003E-2</c:v>
                </c:pt>
                <c:pt idx="9">
                  <c:v>4.7100000000000003E-2</c:v>
                </c:pt>
                <c:pt idx="10">
                  <c:v>4.7399999999999998E-2</c:v>
                </c:pt>
              </c:numCache>
            </c:numRef>
          </c:val>
          <c:extLst>
            <c:ext xmlns:c16="http://schemas.microsoft.com/office/drawing/2014/chart" uri="{C3380CC4-5D6E-409C-BE32-E72D297353CC}">
              <c16:uniqueId val="{00000000-ED97-4972-BDB3-E3F6C8D53994}"/>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4.1300000000000003E-2</c:v>
                </c:pt>
                <c:pt idx="2">
                  <c:v>4.2099999999999999E-2</c:v>
                </c:pt>
                <c:pt idx="3">
                  <c:v>4.0899999999999999E-2</c:v>
                </c:pt>
                <c:pt idx="4">
                  <c:v>3.9800000000000002E-2</c:v>
                </c:pt>
                <c:pt idx="5">
                  <c:v>4.0099999999999997E-2</c:v>
                </c:pt>
                <c:pt idx="6">
                  <c:v>3.9699999999999999E-2</c:v>
                </c:pt>
                <c:pt idx="7">
                  <c:v>3.9300000000000002E-2</c:v>
                </c:pt>
                <c:pt idx="8">
                  <c:v>3.9199999999999999E-2</c:v>
                </c:pt>
                <c:pt idx="9">
                  <c:v>3.9E-2</c:v>
                </c:pt>
                <c:pt idx="10">
                  <c:v>3.8899999999999997E-2</c:v>
                </c:pt>
              </c:numCache>
            </c:numRef>
          </c:val>
          <c:extLst>
            <c:ext xmlns:c16="http://schemas.microsoft.com/office/drawing/2014/chart" uri="{C3380CC4-5D6E-409C-BE32-E72D297353CC}">
              <c16:uniqueId val="{00000001-ED97-4972-BDB3-E3F6C8D53994}"/>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4.2099999999999999E-2</c:v>
                </c:pt>
                <c:pt idx="1">
                  <c:v>4.4499999999999998E-2</c:v>
                </c:pt>
                <c:pt idx="2">
                  <c:v>4.4600000000000001E-2</c:v>
                </c:pt>
                <c:pt idx="3">
                  <c:v>4.4999999999999998E-2</c:v>
                </c:pt>
                <c:pt idx="4">
                  <c:v>4.3099999999999999E-2</c:v>
                </c:pt>
                <c:pt idx="5">
                  <c:v>4.41E-2</c:v>
                </c:pt>
                <c:pt idx="6">
                  <c:v>4.41E-2</c:v>
                </c:pt>
                <c:pt idx="7">
                  <c:v>4.4200000000000003E-2</c:v>
                </c:pt>
                <c:pt idx="8">
                  <c:v>4.4400000000000002E-2</c:v>
                </c:pt>
                <c:pt idx="9">
                  <c:v>4.4499999999999998E-2</c:v>
                </c:pt>
                <c:pt idx="10">
                  <c:v>4.4600000000000001E-2</c:v>
                </c:pt>
              </c:numCache>
            </c:numRef>
          </c:val>
          <c:extLst>
            <c:ext xmlns:c16="http://schemas.microsoft.com/office/drawing/2014/chart" uri="{C3380CC4-5D6E-409C-BE32-E72D297353CC}">
              <c16:uniqueId val="{00000002-ED97-4972-BDB3-E3F6C8D53994}"/>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0.11210000000000001</c:v>
                </c:pt>
                <c:pt idx="1">
                  <c:v>0.1144</c:v>
                </c:pt>
                <c:pt idx="2">
                  <c:v>0.11650000000000001</c:v>
                </c:pt>
                <c:pt idx="3">
                  <c:v>0.1198</c:v>
                </c:pt>
                <c:pt idx="4">
                  <c:v>0.1051</c:v>
                </c:pt>
                <c:pt idx="5">
                  <c:v>0.1024</c:v>
                </c:pt>
                <c:pt idx="6">
                  <c:v>0.1026</c:v>
                </c:pt>
                <c:pt idx="7">
                  <c:v>0.10290000000000001</c:v>
                </c:pt>
                <c:pt idx="8">
                  <c:v>0.1031</c:v>
                </c:pt>
                <c:pt idx="9">
                  <c:v>0.10349999999999999</c:v>
                </c:pt>
                <c:pt idx="10">
                  <c:v>0.1037</c:v>
                </c:pt>
              </c:numCache>
            </c:numRef>
          </c:val>
          <c:extLst>
            <c:ext xmlns:c16="http://schemas.microsoft.com/office/drawing/2014/chart" uri="{C3380CC4-5D6E-409C-BE32-E72D297353CC}">
              <c16:uniqueId val="{00000003-ED97-4972-BDB3-E3F6C8D53994}"/>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0.16980000000000001</c:v>
                </c:pt>
                <c:pt idx="1">
                  <c:v>0.17369999999999999</c:v>
                </c:pt>
                <c:pt idx="2">
                  <c:v>0.17530000000000001</c:v>
                </c:pt>
                <c:pt idx="3">
                  <c:v>0.17019999999999999</c:v>
                </c:pt>
                <c:pt idx="4">
                  <c:v>0.1724</c:v>
                </c:pt>
                <c:pt idx="5">
                  <c:v>0.18340000000000001</c:v>
                </c:pt>
                <c:pt idx="6">
                  <c:v>0.18360000000000001</c:v>
                </c:pt>
                <c:pt idx="7">
                  <c:v>0.18390000000000001</c:v>
                </c:pt>
                <c:pt idx="8">
                  <c:v>0.18429999999999999</c:v>
                </c:pt>
                <c:pt idx="9">
                  <c:v>0.18440000000000001</c:v>
                </c:pt>
                <c:pt idx="10">
                  <c:v>0.18459999999999999</c:v>
                </c:pt>
              </c:numCache>
            </c:numRef>
          </c:val>
          <c:extLst>
            <c:ext xmlns:c16="http://schemas.microsoft.com/office/drawing/2014/chart" uri="{C3380CC4-5D6E-409C-BE32-E72D297353CC}">
              <c16:uniqueId val="{00000004-ED97-4972-BDB3-E3F6C8D53994}"/>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0.2417</c:v>
                </c:pt>
                <c:pt idx="1">
                  <c:v>0.24829999999999999</c:v>
                </c:pt>
                <c:pt idx="2">
                  <c:v>0.24909999999999999</c:v>
                </c:pt>
                <c:pt idx="3">
                  <c:v>0.25040000000000001</c:v>
                </c:pt>
                <c:pt idx="4">
                  <c:v>0.25309999999999999</c:v>
                </c:pt>
                <c:pt idx="5">
                  <c:v>0.25240000000000001</c:v>
                </c:pt>
                <c:pt idx="6">
                  <c:v>0.2571</c:v>
                </c:pt>
                <c:pt idx="7">
                  <c:v>0.25819999999999999</c:v>
                </c:pt>
                <c:pt idx="8">
                  <c:v>0.2586</c:v>
                </c:pt>
                <c:pt idx="9">
                  <c:v>0.2591</c:v>
                </c:pt>
                <c:pt idx="10">
                  <c:v>0.2596</c:v>
                </c:pt>
              </c:numCache>
            </c:numRef>
          </c:val>
          <c:extLst>
            <c:ext xmlns:c16="http://schemas.microsoft.com/office/drawing/2014/chart" uri="{C3380CC4-5D6E-409C-BE32-E72D297353CC}">
              <c16:uniqueId val="{00000005-ED97-4972-BDB3-E3F6C8D53994}"/>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0.32350000000000001</c:v>
                </c:pt>
                <c:pt idx="1">
                  <c:v>0.3155</c:v>
                </c:pt>
                <c:pt idx="2">
                  <c:v>0.31719999999999998</c:v>
                </c:pt>
                <c:pt idx="3">
                  <c:v>0.31830000000000003</c:v>
                </c:pt>
                <c:pt idx="4">
                  <c:v>0.31919999999999998</c:v>
                </c:pt>
                <c:pt idx="5">
                  <c:v>0.33050000000000002</c:v>
                </c:pt>
                <c:pt idx="6">
                  <c:v>0.32840000000000003</c:v>
                </c:pt>
                <c:pt idx="7">
                  <c:v>0.3271</c:v>
                </c:pt>
                <c:pt idx="8">
                  <c:v>0.32500000000000001</c:v>
                </c:pt>
                <c:pt idx="9">
                  <c:v>0.32240000000000002</c:v>
                </c:pt>
                <c:pt idx="10">
                  <c:v>0.32119999999999999</c:v>
                </c:pt>
              </c:numCache>
            </c:numRef>
          </c:val>
          <c:extLst>
            <c:ext xmlns:c16="http://schemas.microsoft.com/office/drawing/2014/chart" uri="{C3380CC4-5D6E-409C-BE32-E72D297353CC}">
              <c16:uniqueId val="{00000006-ED97-4972-BDB3-E3F6C8D5399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8.3190000000000008</c:v>
                </c:pt>
                <c:pt idx="1">
                  <c:v>7.4240000000000004</c:v>
                </c:pt>
                <c:pt idx="2">
                  <c:v>7.6950000000000003</c:v>
                </c:pt>
                <c:pt idx="3">
                  <c:v>7.0190000000000001</c:v>
                </c:pt>
                <c:pt idx="4">
                  <c:v>7.54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2.4079999999999999</c:v>
                </c:pt>
                <c:pt idx="1">
                  <c:v>1.357</c:v>
                </c:pt>
                <c:pt idx="2">
                  <c:v>2.9020000000000001</c:v>
                </c:pt>
                <c:pt idx="3">
                  <c:v>3.762</c:v>
                </c:pt>
                <c:pt idx="4">
                  <c:v>2.0110000000000001</c:v>
                </c:pt>
                <c:pt idx="5">
                  <c:v>2.6819999999999999</c:v>
                </c:pt>
              </c:numCache>
            </c:numRef>
          </c:val>
          <c:extLst>
            <c:ext xmlns:c16="http://schemas.microsoft.com/office/drawing/2014/chart" uri="{C3380CC4-5D6E-409C-BE32-E72D297353CC}">
              <c16:uniqueId val="{00000000-BC20-43BC-A451-E9D6E16FB2A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8.1269999999999989</c:v>
                </c:pt>
                <c:pt idx="1">
                  <c:v>8.5497999999999994</c:v>
                </c:pt>
                <c:pt idx="2">
                  <c:v>9.003400000000001</c:v>
                </c:pt>
                <c:pt idx="3">
                  <c:v>9.5260000000000016</c:v>
                </c:pt>
                <c:pt idx="4">
                  <c:v>8.787528</c:v>
                </c:pt>
                <c:pt idx="5">
                  <c:v>9.3280000000000012</c:v>
                </c:pt>
                <c:pt idx="6">
                  <c:v>9.8566000000000003</c:v>
                </c:pt>
                <c:pt idx="7">
                  <c:v>10.395</c:v>
                </c:pt>
                <c:pt idx="8">
                  <c:v>10.9641</c:v>
                </c:pt>
                <c:pt idx="9">
                  <c:v>11.541600000000001</c:v>
                </c:pt>
                <c:pt idx="10">
                  <c:v>12.173699999999998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3.78</c:v>
                </c:pt>
                <c:pt idx="1">
                  <c:v>3.94</c:v>
                </c:pt>
                <c:pt idx="2">
                  <c:v>4.13</c:v>
                </c:pt>
                <c:pt idx="3">
                  <c:v>4.33</c:v>
                </c:pt>
                <c:pt idx="4">
                  <c:v>4.0682999999999998</c:v>
                </c:pt>
                <c:pt idx="5">
                  <c:v>4.24</c:v>
                </c:pt>
                <c:pt idx="6">
                  <c:v>4.42</c:v>
                </c:pt>
                <c:pt idx="7">
                  <c:v>4.62</c:v>
                </c:pt>
                <c:pt idx="8">
                  <c:v>4.83</c:v>
                </c:pt>
                <c:pt idx="9">
                  <c:v>5.04</c:v>
                </c:pt>
                <c:pt idx="10">
                  <c:v>5.27</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9.6029010000000081E-2</c:v>
                </c:pt>
                <c:pt idx="1">
                  <c:v>6.8614999999999982E-2</c:v>
                </c:pt>
                <c:pt idx="2">
                  <c:v>8.2617897999999967E-2</c:v>
                </c:pt>
                <c:pt idx="3">
                  <c:v>7.6119210999999964E-2</c:v>
                </c:pt>
                <c:pt idx="4">
                  <c:v>7.8648893999999969E-2</c:v>
                </c:pt>
                <c:pt idx="5">
                  <c:v>7.8095311100000009E-2</c:v>
                </c:pt>
                <c:pt idx="6">
                  <c:v>7.9661879999999963E-2</c:v>
                </c:pt>
                <c:pt idx="7">
                  <c:v>7.7200521099999975E-2</c:v>
                </c:pt>
                <c:pt idx="8">
                  <c:v>7.6751992240000066E-2</c:v>
                </c:pt>
                <c:pt idx="9">
                  <c:v>7.5835933199999928E-2</c:v>
                </c:pt>
                <c:pt idx="10">
                  <c:v>7.5440424579999998E-2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0.90397098999999992</c:v>
                </c:pt>
                <c:pt idx="1">
                  <c:v>0.93138500000000002</c:v>
                </c:pt>
                <c:pt idx="2">
                  <c:v>0.91738210200000003</c:v>
                </c:pt>
                <c:pt idx="3">
                  <c:v>0.92388078900000004</c:v>
                </c:pt>
                <c:pt idx="4">
                  <c:v>0.92135110600000003</c:v>
                </c:pt>
                <c:pt idx="5">
                  <c:v>0.92190468889999999</c:v>
                </c:pt>
                <c:pt idx="6">
                  <c:v>0.92033812000000004</c:v>
                </c:pt>
                <c:pt idx="7">
                  <c:v>0.92279947890000003</c:v>
                </c:pt>
                <c:pt idx="8">
                  <c:v>0.92324800775999993</c:v>
                </c:pt>
                <c:pt idx="9">
                  <c:v>0.92416406680000007</c:v>
                </c:pt>
                <c:pt idx="10">
                  <c:v>0.92455957542</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3.3500000000000002E-2</c:v>
                </c:pt>
                <c:pt idx="1">
                  <c:v>2.0299999999999999E-2</c:v>
                </c:pt>
                <c:pt idx="2">
                  <c:v>2.9600000000000001E-2</c:v>
                </c:pt>
                <c:pt idx="3">
                  <c:v>2.8799999999999999E-2</c:v>
                </c:pt>
                <c:pt idx="4">
                  <c:v>3.2099999999999997E-2</c:v>
                </c:pt>
                <c:pt idx="5">
                  <c:v>4.9000000000000002E-2</c:v>
                </c:pt>
                <c:pt idx="6">
                  <c:v>4.9700000000000001E-2</c:v>
                </c:pt>
                <c:pt idx="7">
                  <c:v>0.05</c:v>
                </c:pt>
                <c:pt idx="8">
                  <c:v>5.0599999999999999E-2</c:v>
                </c:pt>
                <c:pt idx="9">
                  <c:v>5.1700000000000003E-2</c:v>
                </c:pt>
                <c:pt idx="10">
                  <c:v>5.5100000000000003E-2</c:v>
                </c:pt>
              </c:numCache>
            </c:numRef>
          </c:val>
          <c:extLst>
            <c:ext xmlns:c16="http://schemas.microsoft.com/office/drawing/2014/chart" uri="{C3380CC4-5D6E-409C-BE32-E72D297353CC}">
              <c16:uniqueId val="{00000000-C57E-4734-A585-D63800D5742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4.7199999999999999E-2</c:v>
                </c:pt>
                <c:pt idx="2">
                  <c:v>4.6300000000000001E-2</c:v>
                </c:pt>
                <c:pt idx="3">
                  <c:v>4.6199999999999998E-2</c:v>
                </c:pt>
                <c:pt idx="4">
                  <c:v>4.41E-2</c:v>
                </c:pt>
                <c:pt idx="5">
                  <c:v>3.7900000000000003E-2</c:v>
                </c:pt>
                <c:pt idx="6">
                  <c:v>3.7900000000000003E-2</c:v>
                </c:pt>
                <c:pt idx="7">
                  <c:v>3.8100000000000002E-2</c:v>
                </c:pt>
                <c:pt idx="8">
                  <c:v>3.8199999999999998E-2</c:v>
                </c:pt>
                <c:pt idx="9">
                  <c:v>3.8300000000000001E-2</c:v>
                </c:pt>
                <c:pt idx="10">
                  <c:v>3.8399999999999997E-2</c:v>
                </c:pt>
              </c:numCache>
            </c:numRef>
          </c:val>
          <c:extLst>
            <c:ext xmlns:c16="http://schemas.microsoft.com/office/drawing/2014/chart" uri="{C3380CC4-5D6E-409C-BE32-E72D297353CC}">
              <c16:uniqueId val="{00000001-C57E-4734-A585-D63800D57428}"/>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6.6400000000000001E-2</c:v>
                </c:pt>
                <c:pt idx="1">
                  <c:v>6.6699999999999995E-2</c:v>
                </c:pt>
                <c:pt idx="2">
                  <c:v>6.7100000000000007E-2</c:v>
                </c:pt>
                <c:pt idx="3">
                  <c:v>6.7400000000000002E-2</c:v>
                </c:pt>
                <c:pt idx="4">
                  <c:v>6.6299999999999998E-2</c:v>
                </c:pt>
                <c:pt idx="5">
                  <c:v>6.5199999999999994E-2</c:v>
                </c:pt>
                <c:pt idx="6">
                  <c:v>6.6100000000000006E-2</c:v>
                </c:pt>
                <c:pt idx="7">
                  <c:v>6.6799999999999998E-2</c:v>
                </c:pt>
                <c:pt idx="8">
                  <c:v>6.7299999999999999E-2</c:v>
                </c:pt>
                <c:pt idx="9">
                  <c:v>6.7699999999999996E-2</c:v>
                </c:pt>
                <c:pt idx="10">
                  <c:v>6.8199999999999997E-2</c:v>
                </c:pt>
              </c:numCache>
            </c:numRef>
          </c:val>
          <c:extLst>
            <c:ext xmlns:c16="http://schemas.microsoft.com/office/drawing/2014/chart" uri="{C3380CC4-5D6E-409C-BE32-E72D297353CC}">
              <c16:uniqueId val="{00000002-C57E-4734-A585-D63800D57428}"/>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0.1171</c:v>
                </c:pt>
                <c:pt idx="1">
                  <c:v>0.1149</c:v>
                </c:pt>
                <c:pt idx="2">
                  <c:v>0.1152</c:v>
                </c:pt>
                <c:pt idx="3">
                  <c:v>0.11020000000000001</c:v>
                </c:pt>
                <c:pt idx="4">
                  <c:v>0.1094</c:v>
                </c:pt>
                <c:pt idx="5">
                  <c:v>9.64E-2</c:v>
                </c:pt>
                <c:pt idx="6">
                  <c:v>9.6100000000000005E-2</c:v>
                </c:pt>
                <c:pt idx="7">
                  <c:v>9.5799999999999996E-2</c:v>
                </c:pt>
                <c:pt idx="8">
                  <c:v>9.5200000000000007E-2</c:v>
                </c:pt>
                <c:pt idx="9">
                  <c:v>9.4100000000000003E-2</c:v>
                </c:pt>
                <c:pt idx="10">
                  <c:v>9.3700000000000006E-2</c:v>
                </c:pt>
              </c:numCache>
            </c:numRef>
          </c:val>
          <c:extLst>
            <c:ext xmlns:c16="http://schemas.microsoft.com/office/drawing/2014/chart" uri="{C3380CC4-5D6E-409C-BE32-E72D297353CC}">
              <c16:uniqueId val="{00000003-C57E-4734-A585-D63800D57428}"/>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0.1696</c:v>
                </c:pt>
                <c:pt idx="1">
                  <c:v>0.1711</c:v>
                </c:pt>
                <c:pt idx="2">
                  <c:v>0.16889999999999999</c:v>
                </c:pt>
                <c:pt idx="3">
                  <c:v>0.16980000000000001</c:v>
                </c:pt>
                <c:pt idx="4">
                  <c:v>0.1762</c:v>
                </c:pt>
                <c:pt idx="5">
                  <c:v>0.18160000000000001</c:v>
                </c:pt>
                <c:pt idx="6">
                  <c:v>0.1817</c:v>
                </c:pt>
                <c:pt idx="7">
                  <c:v>0.18210000000000001</c:v>
                </c:pt>
                <c:pt idx="8">
                  <c:v>0.18240000000000001</c:v>
                </c:pt>
                <c:pt idx="9">
                  <c:v>0.1825</c:v>
                </c:pt>
                <c:pt idx="10">
                  <c:v>0.1827</c:v>
                </c:pt>
              </c:numCache>
            </c:numRef>
          </c:val>
          <c:extLst>
            <c:ext xmlns:c16="http://schemas.microsoft.com/office/drawing/2014/chart" uri="{C3380CC4-5D6E-409C-BE32-E72D297353CC}">
              <c16:uniqueId val="{00000004-C57E-4734-A585-D63800D57428}"/>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0.22020000000000001</c:v>
                </c:pt>
                <c:pt idx="1">
                  <c:v>0.22040000000000001</c:v>
                </c:pt>
                <c:pt idx="2">
                  <c:v>0.22070000000000001</c:v>
                </c:pt>
                <c:pt idx="3">
                  <c:v>0.22090000000000001</c:v>
                </c:pt>
                <c:pt idx="4">
                  <c:v>0.2198</c:v>
                </c:pt>
                <c:pt idx="5">
                  <c:v>0.21940000000000001</c:v>
                </c:pt>
                <c:pt idx="6">
                  <c:v>0.21970000000000001</c:v>
                </c:pt>
                <c:pt idx="7">
                  <c:v>0.22009999999999999</c:v>
                </c:pt>
                <c:pt idx="8">
                  <c:v>0.2203</c:v>
                </c:pt>
                <c:pt idx="9">
                  <c:v>0.2205</c:v>
                </c:pt>
                <c:pt idx="10">
                  <c:v>0.22070000000000001</c:v>
                </c:pt>
              </c:numCache>
            </c:numRef>
          </c:val>
          <c:extLst>
            <c:ext xmlns:c16="http://schemas.microsoft.com/office/drawing/2014/chart" uri="{C3380CC4-5D6E-409C-BE32-E72D297353CC}">
              <c16:uniqueId val="{00000005-C57E-4734-A585-D63800D57428}"/>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0.34789999999999999</c:v>
                </c:pt>
                <c:pt idx="1">
                  <c:v>0.3594</c:v>
                </c:pt>
                <c:pt idx="2">
                  <c:v>0.35220000000000001</c:v>
                </c:pt>
                <c:pt idx="3">
                  <c:v>0.35670000000000002</c:v>
                </c:pt>
                <c:pt idx="4">
                  <c:v>0.35210000000000002</c:v>
                </c:pt>
                <c:pt idx="5">
                  <c:v>0.35049999999999998</c:v>
                </c:pt>
                <c:pt idx="6">
                  <c:v>0.3488</c:v>
                </c:pt>
                <c:pt idx="7">
                  <c:v>0.34710000000000002</c:v>
                </c:pt>
                <c:pt idx="8">
                  <c:v>0.34599999999999997</c:v>
                </c:pt>
                <c:pt idx="9">
                  <c:v>0.34520000000000001</c:v>
                </c:pt>
                <c:pt idx="10">
                  <c:v>0.3412</c:v>
                </c:pt>
              </c:numCache>
            </c:numRef>
          </c:val>
          <c:extLst>
            <c:ext xmlns:c16="http://schemas.microsoft.com/office/drawing/2014/chart" uri="{C3380CC4-5D6E-409C-BE32-E72D297353CC}">
              <c16:uniqueId val="{00000006-C57E-4734-A585-D63800D57428}"/>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1"/>
          <c:order val="0"/>
          <c:tx>
            <c:strRef>
              <c:f>Sheet1!$C$1</c:f>
              <c:strCache>
                <c:ptCount val="1"/>
                <c:pt idx="0">
                  <c:v>Column1</c:v>
                </c:pt>
              </c:strCache>
            </c:strRef>
          </c:tx>
          <c:spPr>
            <a:solidFill>
              <a:schemeClr val="accent6">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2.9369999999999998</c:v>
                </c:pt>
                <c:pt idx="1">
                  <c:v>2.258</c:v>
                </c:pt>
                <c:pt idx="2">
                  <c:v>2.843</c:v>
                </c:pt>
                <c:pt idx="3">
                  <c:v>2.931</c:v>
                </c:pt>
                <c:pt idx="4">
                  <c:v>2.7610000000000001</c:v>
                </c:pt>
              </c:numCache>
            </c:numRef>
          </c:val>
          <c:extLst>
            <c:ext xmlns:c16="http://schemas.microsoft.com/office/drawing/2014/chart" uri="{C3380CC4-5D6E-409C-BE32-E72D297353CC}">
              <c16:uniqueId val="{00000001-F217-4371-BB91-1BF65206F149}"/>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19.928000000000001</c:v>
                </c:pt>
                <c:pt idx="1">
                  <c:v>19.59</c:v>
                </c:pt>
                <c:pt idx="2">
                  <c:v>19.5</c:v>
                </c:pt>
                <c:pt idx="3">
                  <c:v>19.097999999999999</c:v>
                </c:pt>
                <c:pt idx="4">
                  <c:v>18.515999999999998</c:v>
                </c:pt>
                <c:pt idx="5">
                  <c:v>17.672000000000001</c:v>
                </c:pt>
              </c:numCache>
            </c:numRef>
          </c:val>
          <c:extLst>
            <c:ext xmlns:c16="http://schemas.microsoft.com/office/drawing/2014/chart" uri="{C3380CC4-5D6E-409C-BE32-E72D297353CC}">
              <c16:uniqueId val="{00000000-2719-400A-BD40-F90C4EBE6D92}"/>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4.82</c:v>
                </c:pt>
                <c:pt idx="1">
                  <c:v>5.23</c:v>
                </c:pt>
                <c:pt idx="2">
                  <c:v>5.63</c:v>
                </c:pt>
                <c:pt idx="3">
                  <c:v>6.07</c:v>
                </c:pt>
                <c:pt idx="4">
                  <c:v>5.6</c:v>
                </c:pt>
                <c:pt idx="5">
                  <c:v>5.89</c:v>
                </c:pt>
                <c:pt idx="6">
                  <c:v>6.24</c:v>
                </c:pt>
                <c:pt idx="7">
                  <c:v>6.55</c:v>
                </c:pt>
                <c:pt idx="8">
                  <c:v>6.9</c:v>
                </c:pt>
                <c:pt idx="9">
                  <c:v>7.28</c:v>
                </c:pt>
                <c:pt idx="10">
                  <c:v>7.69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024120421264559E-2"/>
          <c:y val="5.0603041308430784E-3"/>
          <c:w val="0.95907307805703512"/>
          <c:h val="0.69718289526357147"/>
        </c:manualLayout>
      </c:layout>
      <c:barChart>
        <c:barDir val="col"/>
        <c:grouping val="clustered"/>
        <c:varyColors val="0"/>
        <c:ser>
          <c:idx val="0"/>
          <c:order val="0"/>
          <c:tx>
            <c:strRef>
              <c:f>Sheet1!$B$1</c:f>
              <c:strCache>
                <c:ptCount val="1"/>
                <c:pt idx="0">
                  <c:v>Column1</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Product Quality</c:v>
                </c:pt>
                <c:pt idx="1">
                  <c:v>After sales Support</c:v>
                </c:pt>
                <c:pt idx="2">
                  <c:v>Supply Chain Management</c:v>
                </c:pt>
                <c:pt idx="3">
                  <c:v>Credit Period</c:v>
                </c:pt>
              </c:strCache>
            </c:strRef>
          </c:cat>
          <c:val>
            <c:numRef>
              <c:f>Sheet1!$B$2:$B$5</c:f>
              <c:numCache>
                <c:formatCode>0%</c:formatCode>
                <c:ptCount val="4"/>
                <c:pt idx="0">
                  <c:v>0.88</c:v>
                </c:pt>
                <c:pt idx="1">
                  <c:v>0.85</c:v>
                </c:pt>
                <c:pt idx="2">
                  <c:v>0.82</c:v>
                </c:pt>
                <c:pt idx="3">
                  <c:v>0.8</c:v>
                </c:pt>
              </c:numCache>
            </c:numRef>
          </c:val>
          <c:extLst>
            <c:ext xmlns:c16="http://schemas.microsoft.com/office/drawing/2014/chart" uri="{C3380CC4-5D6E-409C-BE32-E72D297353CC}">
              <c16:uniqueId val="{00000000-EB8E-4386-A3BC-409B695E5ED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1.92</c:v>
                </c:pt>
                <c:pt idx="1">
                  <c:v>2.0099999999999998</c:v>
                </c:pt>
                <c:pt idx="2">
                  <c:v>2.1</c:v>
                </c:pt>
                <c:pt idx="3">
                  <c:v>2.2000000000000002</c:v>
                </c:pt>
                <c:pt idx="4">
                  <c:v>2.17</c:v>
                </c:pt>
                <c:pt idx="5">
                  <c:v>2.263744</c:v>
                </c:pt>
                <c:pt idx="6">
                  <c:v>2.3640278592000001</c:v>
                </c:pt>
                <c:pt idx="7">
                  <c:v>2.4706455156499203</c:v>
                </c:pt>
                <c:pt idx="8">
                  <c:v>2.5857775966792067</c:v>
                </c:pt>
                <c:pt idx="9">
                  <c:v>2.7080848770021331</c:v>
                </c:pt>
                <c:pt idx="10">
                  <c:v>2.8378021426105353</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0.88400000000000001</c:v>
                </c:pt>
                <c:pt idx="1">
                  <c:v>0.77700000000000002</c:v>
                </c:pt>
                <c:pt idx="2">
                  <c:v>1.129</c:v>
                </c:pt>
                <c:pt idx="3">
                  <c:v>0.93600000000000005</c:v>
                </c:pt>
                <c:pt idx="4">
                  <c:v>1.024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
          <c:w val="1"/>
          <c:h val="0.91651169732773696"/>
        </c:manualLayout>
      </c:layout>
      <c:lineChart>
        <c:grouping val="stacked"/>
        <c:varyColors val="0"/>
        <c:ser>
          <c:idx val="0"/>
          <c:order val="0"/>
          <c:tx>
            <c:strRef>
              <c:f>Sheet1!$B$1</c:f>
              <c:strCache>
                <c:ptCount val="1"/>
                <c:pt idx="0">
                  <c:v>singapore</c:v>
                </c:pt>
              </c:strCache>
            </c:strRef>
          </c:tx>
          <c:spPr>
            <a:ln w="28575" cap="rnd">
              <a:solidFill>
                <a:schemeClr val="accent6">
                  <a:shade val="5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c:formatCode>
                <c:ptCount val="6"/>
                <c:pt idx="0">
                  <c:v>2.9889999999999999</c:v>
                </c:pt>
                <c:pt idx="1">
                  <c:v>3.3290000000000002</c:v>
                </c:pt>
                <c:pt idx="2">
                  <c:v>4.5199999999999996</c:v>
                </c:pt>
                <c:pt idx="3">
                  <c:v>3.4790000000000001</c:v>
                </c:pt>
                <c:pt idx="4">
                  <c:v>1.345</c:v>
                </c:pt>
                <c:pt idx="5">
                  <c:v>-5.391</c:v>
                </c:pt>
              </c:numCache>
            </c:numRef>
          </c:val>
          <c:smooth val="0"/>
          <c:extLst>
            <c:ext xmlns:c16="http://schemas.microsoft.com/office/drawing/2014/chart" uri="{C3380CC4-5D6E-409C-BE32-E72D297353CC}">
              <c16:uniqueId val="{00000000-F90F-4FCD-AC20-DD3CA3D246C4}"/>
            </c:ext>
          </c:extLst>
        </c:ser>
        <c:ser>
          <c:idx val="1"/>
          <c:order val="1"/>
          <c:tx>
            <c:strRef>
              <c:f>Sheet1!$C$1</c:f>
              <c:strCache>
                <c:ptCount val="1"/>
                <c:pt idx="0">
                  <c:v>Cambodia</c:v>
                </c:pt>
              </c:strCache>
            </c:strRef>
          </c:tx>
          <c:spPr>
            <a:ln w="28575" cap="rnd">
              <a:solidFill>
                <a:schemeClr val="accent6">
                  <a:shade val="86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c:formatCode>
                <c:ptCount val="6"/>
                <c:pt idx="0">
                  <c:v>7.1159999999999997</c:v>
                </c:pt>
                <c:pt idx="1">
                  <c:v>7.0229999999999997</c:v>
                </c:pt>
                <c:pt idx="2">
                  <c:v>6.8410000000000002</c:v>
                </c:pt>
                <c:pt idx="3">
                  <c:v>7.4690000000000003</c:v>
                </c:pt>
                <c:pt idx="4">
                  <c:v>7.0540000000000003</c:v>
                </c:pt>
                <c:pt idx="5">
                  <c:v>-3.141</c:v>
                </c:pt>
              </c:numCache>
            </c:numRef>
          </c:val>
          <c:smooth val="0"/>
          <c:extLst>
            <c:ext xmlns:c16="http://schemas.microsoft.com/office/drawing/2014/chart" uri="{C3380CC4-5D6E-409C-BE32-E72D297353CC}">
              <c16:uniqueId val="{00000002-F90F-4FCD-AC20-DD3CA3D246C4}"/>
            </c:ext>
          </c:extLst>
        </c:ser>
        <c:ser>
          <c:idx val="2"/>
          <c:order val="2"/>
          <c:tx>
            <c:strRef>
              <c:f>Sheet1!$D$1</c:f>
              <c:strCache>
                <c:ptCount val="1"/>
                <c:pt idx="0">
                  <c:v>Laos</c:v>
                </c:pt>
              </c:strCache>
            </c:strRef>
          </c:tx>
          <c:spPr>
            <a:ln w="28575" cap="rnd">
              <a:solidFill>
                <a:schemeClr val="accent6">
                  <a:tint val="86000"/>
                </a:schemeClr>
              </a:solidFill>
              <a:round/>
            </a:ln>
            <a:effectLst/>
          </c:spPr>
          <c:marker>
            <c:symbol val="none"/>
          </c:marker>
          <c:dLbls>
            <c:dLbl>
              <c:idx val="0"/>
              <c:layout>
                <c:manualLayout>
                  <c:x val="0"/>
                  <c:y val="-0.102461289600380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90F-4FCD-AC20-DD3CA3D246C4}"/>
                </c:ext>
              </c:extLst>
            </c:dLbl>
            <c:dLbl>
              <c:idx val="5"/>
              <c:layout>
                <c:manualLayout>
                  <c:x val="-0.12934023518258084"/>
                  <c:y val="1.8420132769996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Sheet1!$D$2:$D$7</c:f>
              <c:numCache>
                <c:formatCode>0.0</c:formatCode>
                <c:ptCount val="6"/>
                <c:pt idx="0">
                  <c:v>7.27</c:v>
                </c:pt>
                <c:pt idx="1">
                  <c:v>7.0229999999999997</c:v>
                </c:pt>
                <c:pt idx="2">
                  <c:v>6.8929999999999998</c:v>
                </c:pt>
                <c:pt idx="3">
                  <c:v>6.2480000000000002</c:v>
                </c:pt>
                <c:pt idx="4">
                  <c:v>5.4580000000000002</c:v>
                </c:pt>
                <c:pt idx="5">
                  <c:v>0.44</c:v>
                </c:pt>
              </c:numCache>
            </c:numRef>
          </c:val>
          <c:smooth val="0"/>
          <c:extLst>
            <c:ext xmlns:c16="http://schemas.microsoft.com/office/drawing/2014/chart" uri="{C3380CC4-5D6E-409C-BE32-E72D297353CC}">
              <c16:uniqueId val="{00000003-F90F-4FCD-AC20-DD3CA3D246C4}"/>
            </c:ext>
          </c:extLst>
        </c:ser>
        <c:ser>
          <c:idx val="3"/>
          <c:order val="3"/>
          <c:tx>
            <c:strRef>
              <c:f>Sheet1!$E$1</c:f>
              <c:strCache>
                <c:ptCount val="1"/>
                <c:pt idx="0">
                  <c:v>Brunie</c:v>
                </c:pt>
              </c:strCache>
            </c:strRef>
          </c:tx>
          <c:spPr>
            <a:ln w="28575" cap="rnd">
              <a:solidFill>
                <a:schemeClr val="accent6">
                  <a:tint val="58000"/>
                </a:schemeClr>
              </a:solidFill>
              <a:round/>
            </a:ln>
            <a:effectLst/>
          </c:spPr>
          <c:marker>
            <c:symbol val="none"/>
          </c:marker>
          <c:dLbls>
            <c:dLbl>
              <c:idx val="2"/>
              <c:layout>
                <c:manualLayout>
                  <c:x val="1.6240184918162256E-2"/>
                  <c:y val="-7.0442136600261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90F-4FCD-AC20-DD3CA3D246C4}"/>
                </c:ext>
              </c:extLst>
            </c:dLbl>
            <c:dLbl>
              <c:idx val="3"/>
              <c:layout>
                <c:manualLayout>
                  <c:x val="3.248036983632332E-3"/>
                  <c:y val="-8.9653628400333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90F-4FCD-AC20-DD3CA3D246C4}"/>
                </c:ext>
              </c:extLst>
            </c:dLbl>
            <c:dLbl>
              <c:idx val="5"/>
              <c:layout>
                <c:manualLayout>
                  <c:x val="-0.22634541156951643"/>
                  <c:y val="6.14004425666534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Sheet1!$E$2:$E$7</c:f>
              <c:numCache>
                <c:formatCode>0.0</c:formatCode>
                <c:ptCount val="6"/>
                <c:pt idx="0">
                  <c:v>-0.39200000000000002</c:v>
                </c:pt>
                <c:pt idx="1">
                  <c:v>-2.4780000000000002</c:v>
                </c:pt>
                <c:pt idx="2">
                  <c:v>1.329</c:v>
                </c:pt>
                <c:pt idx="3">
                  <c:v>5.1999999999999998E-2</c:v>
                </c:pt>
                <c:pt idx="4">
                  <c:v>3.8690000000000002</c:v>
                </c:pt>
                <c:pt idx="5">
                  <c:v>1.2030000000000001</c:v>
                </c:pt>
              </c:numCache>
            </c:numRef>
          </c:val>
          <c:smooth val="0"/>
          <c:extLst>
            <c:ext xmlns:c16="http://schemas.microsoft.com/office/drawing/2014/chart" uri="{C3380CC4-5D6E-409C-BE32-E72D297353CC}">
              <c16:uniqueId val="{00000004-F90F-4FCD-AC20-DD3CA3D246C4}"/>
            </c:ext>
          </c:extLst>
        </c:ser>
        <c:dLbls>
          <c:showLegendKey val="0"/>
          <c:showVal val="1"/>
          <c:showCatName val="0"/>
          <c:showSerName val="0"/>
          <c:showPercent val="0"/>
          <c:showBubbleSize val="0"/>
        </c:dLbls>
        <c:smooth val="0"/>
        <c:axId val="491033592"/>
        <c:axId val="491040480"/>
      </c:line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out"/>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64900848420111E-2"/>
          <c:y val="0.13553754939856505"/>
          <c:w val="0.95436780434666446"/>
          <c:h val="0.61803309893123881"/>
        </c:manualLayout>
      </c:layout>
      <c:barChart>
        <c:barDir val="col"/>
        <c:grouping val="clustered"/>
        <c:varyColors val="0"/>
        <c:ser>
          <c:idx val="0"/>
          <c:order val="0"/>
          <c:tx>
            <c:strRef>
              <c:f>Sheet1!$B$1</c:f>
              <c:strCache>
                <c:ptCount val="1"/>
                <c:pt idx="0">
                  <c:v>Malaysia</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Sheet1!$B$2:$B$5</c:f>
              <c:numCache>
                <c:formatCode>General</c:formatCode>
                <c:ptCount val="4"/>
                <c:pt idx="0">
                  <c:v>2143</c:v>
                </c:pt>
                <c:pt idx="1">
                  <c:v>2169.4</c:v>
                </c:pt>
                <c:pt idx="2">
                  <c:v>2106.5</c:v>
                </c:pt>
                <c:pt idx="3">
                  <c:v>2167</c:v>
                </c:pt>
              </c:numCache>
            </c:numRef>
          </c:val>
          <c:extLst>
            <c:ext xmlns:c16="http://schemas.microsoft.com/office/drawing/2014/chart" uri="{C3380CC4-5D6E-409C-BE32-E72D297353CC}">
              <c16:uniqueId val="{00000000-B610-4F7D-B9F4-095E1D86F22E}"/>
            </c:ext>
          </c:extLst>
        </c:ser>
        <c:ser>
          <c:idx val="1"/>
          <c:order val="1"/>
          <c:tx>
            <c:strRef>
              <c:f>Sheet1!$C$1</c:f>
              <c:strCache>
                <c:ptCount val="1"/>
                <c:pt idx="0">
                  <c:v>Vietnam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Sheet1!$C$2:$C$5</c:f>
              <c:numCache>
                <c:formatCode>0.00</c:formatCode>
                <c:ptCount val="4"/>
                <c:pt idx="0">
                  <c:v>424.7</c:v>
                </c:pt>
                <c:pt idx="1">
                  <c:v>458</c:v>
                </c:pt>
                <c:pt idx="2">
                  <c:v>415.3</c:v>
                </c:pt>
                <c:pt idx="3">
                  <c:v>461</c:v>
                </c:pt>
              </c:numCache>
            </c:numRef>
          </c:val>
          <c:extLst>
            <c:ext xmlns:c16="http://schemas.microsoft.com/office/drawing/2014/chart" uri="{C3380CC4-5D6E-409C-BE32-E72D297353CC}">
              <c16:uniqueId val="{00000001-B610-4F7D-B9F4-095E1D86F22E}"/>
            </c:ext>
          </c:extLst>
        </c:ser>
        <c:ser>
          <c:idx val="2"/>
          <c:order val="2"/>
          <c:tx>
            <c:strRef>
              <c:f>Sheet1!$D$1</c:f>
              <c:strCache>
                <c:ptCount val="1"/>
                <c:pt idx="0">
                  <c:v>Indonesia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Sheet1!$D$2:$D$5</c:f>
              <c:numCache>
                <c:formatCode>0.00</c:formatCode>
                <c:ptCount val="4"/>
                <c:pt idx="0">
                  <c:v>216</c:v>
                </c:pt>
                <c:pt idx="1">
                  <c:v>221.5</c:v>
                </c:pt>
                <c:pt idx="2">
                  <c:v>236.4</c:v>
                </c:pt>
                <c:pt idx="3">
                  <c:v>253</c:v>
                </c:pt>
              </c:numCache>
            </c:numRef>
          </c:val>
          <c:extLst>
            <c:ext xmlns:c16="http://schemas.microsoft.com/office/drawing/2014/chart" uri="{C3380CC4-5D6E-409C-BE32-E72D297353CC}">
              <c16:uniqueId val="{00000002-B610-4F7D-B9F4-095E1D86F22E}"/>
            </c:ext>
          </c:extLst>
        </c:ser>
        <c:dLbls>
          <c:dLblPos val="outEnd"/>
          <c:showLegendKey val="0"/>
          <c:showVal val="1"/>
          <c:showCatName val="0"/>
          <c:showSerName val="0"/>
          <c:showPercent val="0"/>
          <c:showBubbleSize val="0"/>
        </c:dLbls>
        <c:gapWidth val="444"/>
        <c:overlap val="-90"/>
        <c:axId val="816580464"/>
        <c:axId val="725122576"/>
      </c:barChart>
      <c:catAx>
        <c:axId val="81658046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legend>
      <c:legendPos val="t"/>
      <c:layout>
        <c:manualLayout>
          <c:xMode val="edge"/>
          <c:yMode val="edge"/>
          <c:x val="3.6608723584489224E-2"/>
          <c:y val="0.83785590219570805"/>
          <c:w val="0.93516036665552293"/>
          <c:h val="0.161142607465537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8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143298681764045"/>
          <c:y val="0.12715302943403645"/>
          <c:w val="0.63533555676210252"/>
          <c:h val="0.74650640999389573"/>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BB4-4597-AFA5-EDA90E2C3AA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BB4-4597-AFA5-EDA90E2C3AAD}"/>
              </c:ext>
            </c:extLst>
          </c:dPt>
          <c:dLbls>
            <c:dLbl>
              <c:idx val="0"/>
              <c:layout>
                <c:manualLayout>
                  <c:x val="-1.3308754613448109E-2"/>
                  <c:y val="-0.14286753046777856"/>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B4-4597-AFA5-EDA90E2C3AAD}"/>
                </c:ext>
              </c:extLst>
            </c:dLbl>
            <c:dLbl>
              <c:idx val="1"/>
              <c:layout>
                <c:manualLayout>
                  <c:x val="1.499339771996654E-2"/>
                  <c:y val="-0.1009785740254740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B4-4597-AFA5-EDA90E2C3AA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Arable Land</c:v>
                </c:pt>
                <c:pt idx="1">
                  <c:v>Non-arable land</c:v>
                </c:pt>
              </c:strCache>
            </c:strRef>
          </c:cat>
          <c:val>
            <c:numRef>
              <c:f>Sheet1!$B$2:$B$3</c:f>
              <c:numCache>
                <c:formatCode>0.00%</c:formatCode>
                <c:ptCount val="2"/>
                <c:pt idx="0">
                  <c:v>0.17449999999999999</c:v>
                </c:pt>
                <c:pt idx="1">
                  <c:v>0.82550000000000001</c:v>
                </c:pt>
              </c:numCache>
            </c:numRef>
          </c:val>
          <c:extLst>
            <c:ext xmlns:c16="http://schemas.microsoft.com/office/drawing/2014/chart" uri="{C3380CC4-5D6E-409C-BE32-E72D297353CC}">
              <c16:uniqueId val="{00000004-BBB4-4597-AFA5-EDA90E2C3AAD}"/>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78863139451184028"/>
          <c:y val="0.37810224747062099"/>
          <c:w val="0.21136866453333078"/>
          <c:h val="0.6166574281451292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8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1533633483704279"/>
          <c:y val="0"/>
          <c:w val="0.63533555676210252"/>
          <c:h val="0.74650640999389573"/>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79F-44C6-86D8-8C0D83F33CB6}"/>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79F-44C6-86D8-8C0D83F33CB6}"/>
              </c:ext>
            </c:extLst>
          </c:dPt>
          <c:dLbls>
            <c:dLbl>
              <c:idx val="0"/>
              <c:layout>
                <c:manualLayout>
                  <c:x val="-2.1554610327082576E-3"/>
                  <c:y val="-0.103066703261021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79F-44C6-86D8-8C0D83F33CB6}"/>
                </c:ext>
              </c:extLst>
            </c:dLbl>
            <c:dLbl>
              <c:idx val="1"/>
              <c:layout>
                <c:manualLayout>
                  <c:x val="1.3182270376440429E-2"/>
                  <c:y val="-4.473848329796367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79F-44C6-86D8-8C0D83F33CB6}"/>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Arable Land</c:v>
                </c:pt>
                <c:pt idx="1">
                  <c:v>Non-arable Land</c:v>
                </c:pt>
              </c:strCache>
            </c:strRef>
          </c:cat>
          <c:val>
            <c:numRef>
              <c:f>Sheet1!$B$2:$B$3</c:f>
              <c:numCache>
                <c:formatCode>0.00%</c:formatCode>
                <c:ptCount val="2"/>
                <c:pt idx="0">
                  <c:v>0.16600000000000001</c:v>
                </c:pt>
                <c:pt idx="1">
                  <c:v>0.83399999999999996</c:v>
                </c:pt>
              </c:numCache>
            </c:numRef>
          </c:val>
          <c:extLst>
            <c:ext xmlns:c16="http://schemas.microsoft.com/office/drawing/2014/chart" uri="{C3380CC4-5D6E-409C-BE32-E72D297353CC}">
              <c16:uniqueId val="{00000004-F79F-44C6-86D8-8C0D83F33CB6}"/>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53671379171257028"/>
        </c:manualLayout>
      </c:layout>
      <c:lineChart>
        <c:grouping val="standard"/>
        <c:varyColors val="0"/>
        <c:ser>
          <c:idx val="0"/>
          <c:order val="0"/>
          <c:tx>
            <c:strRef>
              <c:f>Sheet1!$B$1</c:f>
              <c:strCache>
                <c:ptCount val="1"/>
                <c:pt idx="0">
                  <c:v>Sulphuric Acid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c:formatCode>
                <c:ptCount val="7"/>
                <c:pt idx="0">
                  <c:v>71</c:v>
                </c:pt>
                <c:pt idx="1">
                  <c:v>62</c:v>
                </c:pt>
                <c:pt idx="2">
                  <c:v>58</c:v>
                </c:pt>
                <c:pt idx="3">
                  <c:v>67</c:v>
                </c:pt>
                <c:pt idx="4">
                  <c:v>81</c:v>
                </c:pt>
                <c:pt idx="5">
                  <c:v>93</c:v>
                </c:pt>
                <c:pt idx="6">
                  <c:v>110</c:v>
                </c:pt>
              </c:numCache>
            </c:numRef>
          </c:val>
          <c:smooth val="0"/>
          <c:extLst>
            <c:ext xmlns:c16="http://schemas.microsoft.com/office/drawing/2014/chart" uri="{C3380CC4-5D6E-409C-BE32-E72D297353CC}">
              <c16:uniqueId val="{00000000-F521-44DD-AE41-6A4444714EC8}"/>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AF-409E-8B5D-216BB3E6D3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AF-409E-8B5D-216BB3E6D3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AF-409E-8B5D-216BB3E6D3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AF-409E-8B5D-216BB3E6D3E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CAF-409E-8B5D-216BB3E6D3E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Indonesia</c:v>
                </c:pt>
                <c:pt idx="1">
                  <c:v>Phillippines</c:v>
                </c:pt>
                <c:pt idx="2">
                  <c:v>Sri Lanka</c:v>
                </c:pt>
                <c:pt idx="3">
                  <c:v>Thailand</c:v>
                </c:pt>
                <c:pt idx="4">
                  <c:v>Vietnam</c:v>
                </c:pt>
              </c:strCache>
            </c:strRef>
          </c:cat>
          <c:val>
            <c:numRef>
              <c:f>Sheet1!$B$2:$B$6</c:f>
              <c:numCache>
                <c:formatCode>General</c:formatCode>
                <c:ptCount val="5"/>
                <c:pt idx="0">
                  <c:v>209142</c:v>
                </c:pt>
                <c:pt idx="1">
                  <c:v>203265</c:v>
                </c:pt>
                <c:pt idx="2">
                  <c:v>157253</c:v>
                </c:pt>
                <c:pt idx="3">
                  <c:v>91596</c:v>
                </c:pt>
                <c:pt idx="4">
                  <c:v>58998</c:v>
                </c:pt>
              </c:numCache>
            </c:numRef>
          </c:val>
          <c:extLst>
            <c:ext xmlns:c16="http://schemas.microsoft.com/office/drawing/2014/chart" uri="{C3380CC4-5D6E-409C-BE32-E72D297353CC}">
              <c16:uniqueId val="{00000000-6D75-42D2-BCC3-BDC2F7A4F23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0263041416376857"/>
          <c:y val="0.73787225148968749"/>
          <c:w val="0.83970913689535265"/>
          <c:h val="0.22750657098136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1223431028178421E-2"/>
          <c:w val="0.94255221549210899"/>
          <c:h val="0.82236169830432404"/>
        </c:manualLayout>
      </c:layout>
      <c:barChart>
        <c:barDir val="col"/>
        <c:grouping val="percentStacked"/>
        <c:varyColors val="0"/>
        <c:ser>
          <c:idx val="0"/>
          <c:order val="0"/>
          <c:tx>
            <c:strRef>
              <c:f>Sheet1!$B$1</c:f>
              <c:strCache>
                <c:ptCount val="1"/>
                <c:pt idx="0">
                  <c:v>Raw material</c:v>
                </c:pt>
              </c:strCache>
            </c:strRef>
          </c:tx>
          <c:spPr>
            <a:solidFill>
              <a:schemeClr val="accent5">
                <a:lumMod val="75000"/>
              </a:schemeClr>
            </a:solidFill>
            <a:ln>
              <a:noFill/>
            </a:ln>
            <a:effectLst/>
          </c:spPr>
          <c:invertIfNegative val="0"/>
          <c:cat>
            <c:strRef>
              <c:f>Sheet1!$A$2</c:f>
              <c:strCache>
                <c:ptCount val="1"/>
                <c:pt idx="0">
                  <c:v>Costing and Margins Per Piece</c:v>
                </c:pt>
              </c:strCache>
            </c:strRef>
          </c:cat>
          <c:val>
            <c:numRef>
              <c:f>Sheet1!$B$2</c:f>
              <c:numCache>
                <c:formatCode>General</c:formatCode>
                <c:ptCount val="1"/>
                <c:pt idx="0">
                  <c:v>50</c:v>
                </c:pt>
              </c:numCache>
            </c:numRef>
          </c:val>
          <c:extLst>
            <c:ext xmlns:c16="http://schemas.microsoft.com/office/drawing/2014/chart" uri="{C3380CC4-5D6E-409C-BE32-E72D297353CC}">
              <c16:uniqueId val="{00000000-BC06-4203-99FB-9F49F6C02515}"/>
            </c:ext>
          </c:extLst>
        </c:ser>
        <c:ser>
          <c:idx val="1"/>
          <c:order val="1"/>
          <c:tx>
            <c:strRef>
              <c:f>Sheet1!$C$1</c:f>
              <c:strCache>
                <c:ptCount val="1"/>
                <c:pt idx="0">
                  <c:v>Variable Cost</c:v>
                </c:pt>
              </c:strCache>
            </c:strRef>
          </c:tx>
          <c:spPr>
            <a:solidFill>
              <a:schemeClr val="accent4">
                <a:lumMod val="60000"/>
                <a:lumOff val="40000"/>
              </a:schemeClr>
            </a:solidFill>
            <a:ln>
              <a:noFill/>
            </a:ln>
            <a:effectLst/>
          </c:spPr>
          <c:invertIfNegative val="0"/>
          <c:cat>
            <c:strRef>
              <c:f>Sheet1!$A$2</c:f>
              <c:strCache>
                <c:ptCount val="1"/>
                <c:pt idx="0">
                  <c:v>Costing and Margins Per Piece</c:v>
                </c:pt>
              </c:strCache>
            </c:strRef>
          </c:cat>
          <c:val>
            <c:numRef>
              <c:f>Sheet1!$C$2</c:f>
              <c:numCache>
                <c:formatCode>General</c:formatCode>
                <c:ptCount val="1"/>
                <c:pt idx="0">
                  <c:v>21</c:v>
                </c:pt>
              </c:numCache>
            </c:numRef>
          </c:val>
          <c:extLst>
            <c:ext xmlns:c16="http://schemas.microsoft.com/office/drawing/2014/chart" uri="{C3380CC4-5D6E-409C-BE32-E72D297353CC}">
              <c16:uniqueId val="{00000001-BC06-4203-99FB-9F49F6C02515}"/>
            </c:ext>
          </c:extLst>
        </c:ser>
        <c:ser>
          <c:idx val="3"/>
          <c:order val="2"/>
          <c:tx>
            <c:strRef>
              <c:f>Sheet1!$E$1</c:f>
              <c:strCache>
                <c:ptCount val="1"/>
                <c:pt idx="0">
                  <c:v>Profit Margins</c:v>
                </c:pt>
              </c:strCache>
            </c:strRef>
          </c:tx>
          <c:spPr>
            <a:solidFill>
              <a:schemeClr val="accent2">
                <a:lumMod val="60000"/>
                <a:lumOff val="40000"/>
              </a:schemeClr>
            </a:solidFill>
            <a:ln>
              <a:noFill/>
            </a:ln>
            <a:effectLst/>
          </c:spPr>
          <c:invertIfNegative val="0"/>
          <c:cat>
            <c:strRef>
              <c:f>Sheet1!$A$2</c:f>
              <c:strCache>
                <c:ptCount val="1"/>
                <c:pt idx="0">
                  <c:v>Costing and Margins Per Piece</c:v>
                </c:pt>
              </c:strCache>
            </c:strRef>
          </c:cat>
          <c:val>
            <c:numRef>
              <c:f>Sheet1!$E$2</c:f>
              <c:numCache>
                <c:formatCode>General</c:formatCode>
                <c:ptCount val="1"/>
                <c:pt idx="0">
                  <c:v>17</c:v>
                </c:pt>
              </c:numCache>
            </c:numRef>
          </c:val>
          <c:extLst>
            <c:ext xmlns:c16="http://schemas.microsoft.com/office/drawing/2014/chart" uri="{C3380CC4-5D6E-409C-BE32-E72D297353CC}">
              <c16:uniqueId val="{00000003-BC06-4203-99FB-9F49F6C02515}"/>
            </c:ext>
          </c:extLst>
        </c:ser>
        <c:dLbls>
          <c:showLegendKey val="0"/>
          <c:showVal val="0"/>
          <c:showCatName val="0"/>
          <c:showSerName val="0"/>
          <c:showPercent val="0"/>
          <c:showBubbleSize val="0"/>
        </c:dLbls>
        <c:gapWidth val="150"/>
        <c:overlap val="100"/>
        <c:axId val="591790304"/>
        <c:axId val="591792928"/>
      </c:barChart>
      <c:catAx>
        <c:axId val="5917903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92928"/>
        <c:crosses val="autoZero"/>
        <c:auto val="1"/>
        <c:lblAlgn val="ctr"/>
        <c:lblOffset val="100"/>
        <c:noMultiLvlLbl val="0"/>
      </c:catAx>
      <c:valAx>
        <c:axId val="591792928"/>
        <c:scaling>
          <c:orientation val="minMax"/>
        </c:scaling>
        <c:delete val="1"/>
        <c:axPos val="l"/>
        <c:numFmt formatCode="0%" sourceLinked="1"/>
        <c:majorTickMark val="out"/>
        <c:minorTickMark val="none"/>
        <c:tickLblPos val="nextTo"/>
        <c:crossAx val="591790304"/>
        <c:crosses val="autoZero"/>
        <c:crossBetween val="between"/>
      </c:valAx>
      <c:spPr>
        <a:noFill/>
        <a:ln>
          <a:noFill/>
        </a:ln>
        <a:effectLst/>
      </c:spPr>
    </c:plotArea>
    <c:legend>
      <c:legendPos val="b"/>
      <c:layout>
        <c:manualLayout>
          <c:xMode val="edge"/>
          <c:yMode val="edge"/>
          <c:x val="8.8423738294238344E-2"/>
          <c:y val="0.90699785220905149"/>
          <c:w val="0.89999983982689913"/>
          <c:h val="6.9297788348600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752334601416942E-3"/>
          <c:y val="0.14033631084992271"/>
          <c:w val="0.99530344764029399"/>
          <c:h val="0.65790567416000478"/>
        </c:manualLayout>
      </c:layout>
      <c:barChart>
        <c:barDir val="col"/>
        <c:grouping val="clustered"/>
        <c:varyColors val="0"/>
        <c:ser>
          <c:idx val="0"/>
          <c:order val="0"/>
          <c:tx>
            <c:strRef>
              <c:f>Sheet1!$B$1</c:f>
              <c:strCache>
                <c:ptCount val="1"/>
                <c:pt idx="0">
                  <c:v>Column1</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Partially Satisfied</c:v>
                </c:pt>
                <c:pt idx="1">
                  <c:v>Highly Satisfied</c:v>
                </c:pt>
                <c:pt idx="2">
                  <c:v>Not Satisfied</c:v>
                </c:pt>
              </c:strCache>
            </c:strRef>
          </c:cat>
          <c:val>
            <c:numRef>
              <c:f>Sheet1!$B$2:$B$4</c:f>
              <c:numCache>
                <c:formatCode>0%</c:formatCode>
                <c:ptCount val="3"/>
                <c:pt idx="0">
                  <c:v>0.88</c:v>
                </c:pt>
                <c:pt idx="1">
                  <c:v>0.78</c:v>
                </c:pt>
                <c:pt idx="2">
                  <c:v>0.42</c:v>
                </c:pt>
              </c:numCache>
            </c:numRef>
          </c:val>
          <c:extLst>
            <c:ext xmlns:c16="http://schemas.microsoft.com/office/drawing/2014/chart" uri="{C3380CC4-5D6E-409C-BE32-E72D297353CC}">
              <c16:uniqueId val="{00000000-DFCE-4102-8EE8-8C0A6B98FABC}"/>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General</c:formatCode>
                <c:ptCount val="11"/>
                <c:pt idx="0">
                  <c:v>90.66</c:v>
                </c:pt>
                <c:pt idx="1">
                  <c:v>96.37</c:v>
                </c:pt>
                <c:pt idx="2">
                  <c:v>103.05</c:v>
                </c:pt>
                <c:pt idx="3">
                  <c:v>109.23</c:v>
                </c:pt>
                <c:pt idx="4">
                  <c:v>103.58</c:v>
                </c:pt>
                <c:pt idx="5">
                  <c:v>108.65</c:v>
                </c:pt>
                <c:pt idx="6">
                  <c:v>115.02</c:v>
                </c:pt>
                <c:pt idx="7">
                  <c:v>121.58</c:v>
                </c:pt>
                <c:pt idx="8">
                  <c:v>128.66999999999999</c:v>
                </c:pt>
                <c:pt idx="9">
                  <c:v>136.38999999999999</c:v>
                </c:pt>
                <c:pt idx="10">
                  <c:v>144.65</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43.8</c:v>
                </c:pt>
                <c:pt idx="1">
                  <c:v>45.77</c:v>
                </c:pt>
                <c:pt idx="2">
                  <c:v>47.91</c:v>
                </c:pt>
                <c:pt idx="3">
                  <c:v>50.17</c:v>
                </c:pt>
                <c:pt idx="4">
                  <c:v>48.8</c:v>
                </c:pt>
                <c:pt idx="5">
                  <c:v>50.67</c:v>
                </c:pt>
                <c:pt idx="6">
                  <c:v>53.04</c:v>
                </c:pt>
                <c:pt idx="7">
                  <c:v>55.44</c:v>
                </c:pt>
                <c:pt idx="8">
                  <c:v>58.07</c:v>
                </c:pt>
                <c:pt idx="9">
                  <c:v>60.84</c:v>
                </c:pt>
                <c:pt idx="10">
                  <c:v>63.83</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Anhydrous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0.18101476767617031</c:v>
                </c:pt>
                <c:pt idx="1">
                  <c:v>0.18019632346857739</c:v>
                </c:pt>
                <c:pt idx="2">
                  <c:v>0.18013595950103056</c:v>
                </c:pt>
                <c:pt idx="3">
                  <c:v>0.17885793481316947</c:v>
                </c:pt>
                <c:pt idx="4">
                  <c:v>0.1779868939963084</c:v>
                </c:pt>
                <c:pt idx="5">
                  <c:v>0.17704272449912151</c:v>
                </c:pt>
                <c:pt idx="6">
                  <c:v>0.17626540936461566</c:v>
                </c:pt>
                <c:pt idx="7">
                  <c:v>0.17540981651677412</c:v>
                </c:pt>
                <c:pt idx="8">
                  <c:v>0.17450995126700564</c:v>
                </c:pt>
                <c:pt idx="9">
                  <c:v>0.17379826719888347</c:v>
                </c:pt>
                <c:pt idx="10">
                  <c:v>0.17311152563264953</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Hydrous</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0.81898523232382969</c:v>
                </c:pt>
                <c:pt idx="1">
                  <c:v>0.81980367653142261</c:v>
                </c:pt>
                <c:pt idx="2">
                  <c:v>0.81986404049896944</c:v>
                </c:pt>
                <c:pt idx="3">
                  <c:v>0.82114206518683053</c:v>
                </c:pt>
                <c:pt idx="4">
                  <c:v>0.8220131060036916</c:v>
                </c:pt>
                <c:pt idx="5">
                  <c:v>0.82295727550087849</c:v>
                </c:pt>
                <c:pt idx="6">
                  <c:v>0.82373459063538434</c:v>
                </c:pt>
                <c:pt idx="7">
                  <c:v>0.82459018348322588</c:v>
                </c:pt>
                <c:pt idx="8">
                  <c:v>0.82549004873299436</c:v>
                </c:pt>
                <c:pt idx="9">
                  <c:v>0.82620173280111653</c:v>
                </c:pt>
                <c:pt idx="10">
                  <c:v>0.82688847436735047</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9">
  <a:schemeClr val="accent6"/>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19">
  <a:schemeClr val="accent6"/>
</cs:colorStyle>
</file>

<file path=ppt/charts/colors21.xml><?xml version="1.0" encoding="utf-8"?>
<cs:colorStyle xmlns:cs="http://schemas.microsoft.com/office/drawing/2012/chartStyle" xmlns:a="http://schemas.openxmlformats.org/drawingml/2006/main" meth="withinLinear" id="19">
  <a:schemeClr val="accent6"/>
</cs:colorStyle>
</file>

<file path=ppt/charts/colors22.xml><?xml version="1.0" encoding="utf-8"?>
<cs:colorStyle xmlns:cs="http://schemas.microsoft.com/office/drawing/2012/chartStyle" xmlns:a="http://schemas.openxmlformats.org/drawingml/2006/main" meth="withinLinear" id="19">
  <a:schemeClr val="accent6"/>
</cs:colorStyle>
</file>

<file path=ppt/charts/colors23.xml><?xml version="1.0" encoding="utf-8"?>
<cs:colorStyle xmlns:cs="http://schemas.microsoft.com/office/drawing/2012/chartStyle" xmlns:a="http://schemas.openxmlformats.org/drawingml/2006/main" meth="withinLinear" id="19">
  <a:schemeClr val="accent6"/>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withinLinear" id="19">
  <a:schemeClr val="accent6"/>
</cs:colorStyle>
</file>

<file path=ppt/charts/colors27.xml><?xml version="1.0" encoding="utf-8"?>
<cs:colorStyle xmlns:cs="http://schemas.microsoft.com/office/drawing/2012/chartStyle" xmlns:a="http://schemas.openxmlformats.org/drawingml/2006/main" meth="withinLinear" id="19">
  <a:schemeClr val="accent6"/>
</cs:colorStyle>
</file>

<file path=ppt/charts/colors28.xml><?xml version="1.0" encoding="utf-8"?>
<cs:colorStyle xmlns:cs="http://schemas.microsoft.com/office/drawing/2012/chartStyle" xmlns:a="http://schemas.openxmlformats.org/drawingml/2006/main" meth="withinLinear" id="19">
  <a:schemeClr val="accent6"/>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9">
  <a:schemeClr val="accent6"/>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withinLinear" id="19">
  <a:schemeClr val="accent6"/>
</cs:colorStyle>
</file>

<file path=ppt/charts/colors3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5.xml><?xml version="1.0" encoding="utf-8"?>
<cs:colorStyle xmlns:cs="http://schemas.microsoft.com/office/drawing/2012/chartStyle" xmlns:a="http://schemas.openxmlformats.org/drawingml/2006/main" meth="withinLinear" id="19">
  <a:schemeClr val="accent6"/>
</cs:colorStyle>
</file>

<file path=ppt/charts/colors3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7.xml><?xml version="1.0" encoding="utf-8"?>
<cs:colorStyle xmlns:cs="http://schemas.microsoft.com/office/drawing/2012/chartStyle" xmlns:a="http://schemas.openxmlformats.org/drawingml/2006/main" meth="withinLinear" id="19">
  <a:schemeClr val="accent6"/>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withinLinear" id="19">
  <a:schemeClr val="accent6"/>
</cs:colorStyle>
</file>

<file path=ppt/charts/colors42.xml><?xml version="1.0" encoding="utf-8"?>
<cs:colorStyle xmlns:cs="http://schemas.microsoft.com/office/drawing/2012/chartStyle" xmlns:a="http://schemas.openxmlformats.org/drawingml/2006/main" meth="withinLinear" id="19">
  <a:schemeClr val="accent6"/>
</cs:colorStyle>
</file>

<file path=ppt/charts/colors43.xml><?xml version="1.0" encoding="utf-8"?>
<cs:colorStyle xmlns:cs="http://schemas.microsoft.com/office/drawing/2012/chartStyle" xmlns:a="http://schemas.openxmlformats.org/drawingml/2006/main" meth="withinLinear" id="19">
  <a:schemeClr val="accent6"/>
</cs:colorStyle>
</file>

<file path=ppt/charts/colors44.xml><?xml version="1.0" encoding="utf-8"?>
<cs:colorStyle xmlns:cs="http://schemas.microsoft.com/office/drawing/2012/chartStyle" xmlns:a="http://schemas.openxmlformats.org/drawingml/2006/main" meth="withinLinear" id="19">
  <a:schemeClr val="accent6"/>
</cs:colorStyle>
</file>

<file path=ppt/charts/colors4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withinLinear" id="19">
  <a:schemeClr val="accent6"/>
</cs:colorStyle>
</file>

<file path=ppt/charts/colors48.xml><?xml version="1.0" encoding="utf-8"?>
<cs:colorStyle xmlns:cs="http://schemas.microsoft.com/office/drawing/2012/chartStyle" xmlns:a="http://schemas.openxmlformats.org/drawingml/2006/main" meth="withinLinear" id="19">
  <a:schemeClr val="accent6"/>
</cs:colorStyle>
</file>

<file path=ppt/charts/colors49.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9">
  <a:schemeClr val="accent6"/>
</cs:colorStyle>
</file>

<file path=ppt/charts/colors51.xml><?xml version="1.0" encoding="utf-8"?>
<cs:colorStyle xmlns:cs="http://schemas.microsoft.com/office/drawing/2012/chartStyle" xmlns:a="http://schemas.openxmlformats.org/drawingml/2006/main" meth="withinLinear" id="19">
  <a:schemeClr val="accent6"/>
</cs:colorStyle>
</file>

<file path=ppt/charts/colors52.xml><?xml version="1.0" encoding="utf-8"?>
<cs:colorStyle xmlns:cs="http://schemas.microsoft.com/office/drawing/2012/chartStyle" xmlns:a="http://schemas.openxmlformats.org/drawingml/2006/main" meth="withinLinear" id="19">
  <a:schemeClr val="accent6"/>
</cs:colorStyle>
</file>

<file path=ppt/charts/colors5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withinLinear" id="19">
  <a:schemeClr val="accent6"/>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7-26T10:38:16.339" idx="6">
    <p:pos x="4459" y="2231"/>
    <p:text>Please add.</p:text>
    <p:extLst>
      <p:ext uri="{C676402C-5697-4E1C-873F-D02D1690AC5C}">
        <p15:threadingInfo xmlns:p15="http://schemas.microsoft.com/office/powerpoint/2012/main" timeZoneBias="-330"/>
      </p:ext>
    </p:extLst>
  </p:cm>
</p:cmLst>
</file>

<file path=ppt/drawings/drawing1.xml><?xml version="1.0" encoding="utf-8"?>
<c:userShapes xmlns:c="http://schemas.openxmlformats.org/drawingml/2006/chart">
  <cdr:relSizeAnchor xmlns:cdr="http://schemas.openxmlformats.org/drawingml/2006/chartDrawing">
    <cdr:from>
      <cdr:x>0.70774</cdr:x>
      <cdr:y>0.94508</cdr:y>
    </cdr:from>
    <cdr:to>
      <cdr:x>0.97197</cdr:x>
      <cdr:y>1</cdr:y>
    </cdr:to>
    <cdr:sp macro="" textlink="">
      <cdr:nvSpPr>
        <cdr:cNvPr id="2" name="TextBox 7">
          <a:extLst xmlns:a="http://schemas.openxmlformats.org/drawingml/2006/main">
            <a:ext uri="{FF2B5EF4-FFF2-40B4-BE49-F238E27FC236}">
              <a16:creationId xmlns:a16="http://schemas.microsoft.com/office/drawing/2014/main" id="{2261271B-93AD-4BBB-9340-7EF5F66F20CE}"/>
            </a:ext>
          </a:extLst>
        </cdr:cNvPr>
        <cdr:cNvSpPr txBox="1"/>
      </cdr:nvSpPr>
      <cdr:spPr>
        <a:xfrm xmlns:a="http://schemas.openxmlformats.org/drawingml/2006/main">
          <a:off x="5908875" y="4681569"/>
          <a:ext cx="2206068" cy="21544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0.36791</cdr:x>
      <cdr:y>0.28474</cdr:y>
    </cdr:from>
    <cdr:to>
      <cdr:x>0.52497</cdr:x>
      <cdr:y>0.4632</cdr:y>
    </cdr:to>
    <cdr:sp macro="" textlink="">
      <cdr:nvSpPr>
        <cdr:cNvPr id="2" name="TextBox 1">
          <a:extLst xmlns:a="http://schemas.openxmlformats.org/drawingml/2006/main">
            <a:ext uri="{FF2B5EF4-FFF2-40B4-BE49-F238E27FC236}">
              <a16:creationId xmlns:a16="http://schemas.microsoft.com/office/drawing/2014/main" id="{B17AE845-8BC7-433A-84DE-A5A18B334398}"/>
            </a:ext>
          </a:extLst>
        </cdr:cNvPr>
        <cdr:cNvSpPr txBox="1"/>
      </cdr:nvSpPr>
      <cdr:spPr>
        <a:xfrm xmlns:a="http://schemas.openxmlformats.org/drawingml/2006/main">
          <a:off x="1490086" y="465991"/>
          <a:ext cx="636104" cy="29206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b="1" dirty="0">
              <a:latin typeface="Verdana" panose="020B0604030504040204" pitchFamily="34" charset="0"/>
              <a:ea typeface="Verdana" panose="020B0604030504040204" pitchFamily="34" charset="0"/>
              <a:cs typeface="Verdana" panose="020B0604030504040204" pitchFamily="34" charset="0"/>
            </a:rPr>
            <a:t>2019</a:t>
          </a:r>
        </a:p>
      </cdr:txBody>
    </cdr:sp>
  </cdr:relSizeAnchor>
</c:userShapes>
</file>

<file path=ppt/drawings/drawing3.xml><?xml version="1.0" encoding="utf-8"?>
<c:userShapes xmlns:c="http://schemas.openxmlformats.org/drawingml/2006/chart">
  <cdr:relSizeAnchor xmlns:cdr="http://schemas.openxmlformats.org/drawingml/2006/chartDrawing">
    <cdr:from>
      <cdr:x>0.45088</cdr:x>
      <cdr:y>0.14657</cdr:y>
    </cdr:from>
    <cdr:to>
      <cdr:x>0.58639</cdr:x>
      <cdr:y>0.33324</cdr:y>
    </cdr:to>
    <cdr:sp macro="" textlink="">
      <cdr:nvSpPr>
        <cdr:cNvPr id="2" name="TextBox 11">
          <a:extLst xmlns:a="http://schemas.openxmlformats.org/drawingml/2006/main">
            <a:ext uri="{FF2B5EF4-FFF2-40B4-BE49-F238E27FC236}">
              <a16:creationId xmlns:a16="http://schemas.microsoft.com/office/drawing/2014/main" id="{03B88B18-36DF-4FEC-97D5-C94AE8BAAF23}"/>
            </a:ext>
          </a:extLst>
        </cdr:cNvPr>
        <cdr:cNvSpPr txBox="1"/>
      </cdr:nvSpPr>
      <cdr:spPr>
        <a:xfrm xmlns:a="http://schemas.openxmlformats.org/drawingml/2006/main">
          <a:off x="2272025" y="244986"/>
          <a:ext cx="682848" cy="31200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lvl="0" algn="ctr">
            <a:lnSpc>
              <a:spcPct val="150000"/>
            </a:lnSpc>
            <a:defRPr/>
          </a:pPr>
          <a:r>
            <a:rPr kumimoji="0" lang="en-IN" sz="11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2020</a:t>
          </a:r>
        </a:p>
      </cdr:txBody>
    </cdr:sp>
  </cdr:relSizeAnchor>
</c:userShapes>
</file>

<file path=ppt/drawings/drawing4.xml><?xml version="1.0" encoding="utf-8"?>
<c:userShapes xmlns:c="http://schemas.openxmlformats.org/drawingml/2006/chart">
  <cdr:relSizeAnchor xmlns:cdr="http://schemas.openxmlformats.org/drawingml/2006/chartDrawing">
    <cdr:from>
      <cdr:x>0.09537</cdr:x>
      <cdr:y>0.06912</cdr:y>
    </cdr:from>
    <cdr:to>
      <cdr:x>0.28338</cdr:x>
      <cdr:y>0.06912</cdr:y>
    </cdr:to>
    <cdr:cxnSp macro="">
      <cdr:nvCxnSpPr>
        <cdr:cNvPr id="3" name="Straight Connector 2">
          <a:extLst xmlns:a="http://schemas.openxmlformats.org/drawingml/2006/main">
            <a:ext uri="{FF2B5EF4-FFF2-40B4-BE49-F238E27FC236}">
              <a16:creationId xmlns:a16="http://schemas.microsoft.com/office/drawing/2014/main" id="{25242EF4-E3F3-406C-8603-7A4208326261}"/>
            </a:ext>
          </a:extLst>
        </cdr:cNvPr>
        <cdr:cNvCxnSpPr/>
      </cdr:nvCxnSpPr>
      <cdr:spPr>
        <a:xfrm xmlns:a="http://schemas.openxmlformats.org/drawingml/2006/main">
          <a:off x="463824" y="309245"/>
          <a:ext cx="9144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0.09809</cdr:x>
      <cdr:y>0.82015</cdr:y>
    </cdr:from>
    <cdr:to>
      <cdr:x>0.28883</cdr:x>
      <cdr:y>0.82015</cdr:y>
    </cdr:to>
    <cdr:cxnSp macro="">
      <cdr:nvCxnSpPr>
        <cdr:cNvPr id="5" name="Straight Connector 4">
          <a:extLst xmlns:a="http://schemas.openxmlformats.org/drawingml/2006/main">
            <a:ext uri="{FF2B5EF4-FFF2-40B4-BE49-F238E27FC236}">
              <a16:creationId xmlns:a16="http://schemas.microsoft.com/office/drawing/2014/main" id="{2AC72CCE-8207-4EF3-A0E5-0E31EE535260}"/>
            </a:ext>
          </a:extLst>
        </cdr:cNvPr>
        <cdr:cNvCxnSpPr/>
      </cdr:nvCxnSpPr>
      <cdr:spPr>
        <a:xfrm xmlns:a="http://schemas.openxmlformats.org/drawingml/2006/main">
          <a:off x="477075" y="3669502"/>
          <a:ext cx="927651"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0.0218</cdr:x>
      <cdr:y>0.35982</cdr:y>
    </cdr:from>
    <cdr:to>
      <cdr:x>0.25885</cdr:x>
      <cdr:y>0.487</cdr:y>
    </cdr:to>
    <cdr:sp macro="" textlink="">
      <cdr:nvSpPr>
        <cdr:cNvPr id="6" name="TextBox 5">
          <a:extLst xmlns:a="http://schemas.openxmlformats.org/drawingml/2006/main">
            <a:ext uri="{FF2B5EF4-FFF2-40B4-BE49-F238E27FC236}">
              <a16:creationId xmlns:a16="http://schemas.microsoft.com/office/drawing/2014/main" id="{AEF268DA-32FC-4746-B8A7-92B8AD0FA0E8}"/>
            </a:ext>
          </a:extLst>
        </cdr:cNvPr>
        <cdr:cNvSpPr txBox="1"/>
      </cdr:nvSpPr>
      <cdr:spPr>
        <a:xfrm xmlns:a="http://schemas.openxmlformats.org/drawingml/2006/main">
          <a:off x="106017" y="1609907"/>
          <a:ext cx="1152936" cy="569041"/>
        </a:xfrm>
        <a:prstGeom xmlns:a="http://schemas.openxmlformats.org/drawingml/2006/main" prst="rect">
          <a:avLst/>
        </a:prstGeom>
        <a:ln xmlns:a="http://schemas.openxmlformats.org/drawingml/2006/main">
          <a:solidFill>
            <a:schemeClr val="tx1"/>
          </a:solidFill>
          <a:prstDash val="sysDot"/>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Selling Price -2170 USD/</a:t>
          </a:r>
          <a:r>
            <a:rPr lang="en-US" sz="1100" dirty="0" err="1"/>
            <a:t>Tonne</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06626-37CE-49CA-9FF0-9559646629C2}" type="datetimeFigureOut">
              <a:rPr lang="en-IN" smtClean="0"/>
              <a:t>28-07-2021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32B71-C785-4B43-9EB1-E4746A5B61FD}" type="slidenum">
              <a:rPr lang="en-IN" smtClean="0"/>
              <a:t>‹#›</a:t>
            </a:fld>
            <a:endParaRPr lang="en-IN"/>
          </a:p>
        </p:txBody>
      </p:sp>
    </p:spTree>
    <p:extLst>
      <p:ext uri="{BB962C8B-B14F-4D97-AF65-F5344CB8AC3E}">
        <p14:creationId xmlns:p14="http://schemas.microsoft.com/office/powerpoint/2010/main" val="10933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72</a:t>
            </a:fld>
            <a:endParaRPr lang="en-US" dirty="0"/>
          </a:p>
        </p:txBody>
      </p:sp>
    </p:spTree>
    <p:extLst>
      <p:ext uri="{BB962C8B-B14F-4D97-AF65-F5344CB8AC3E}">
        <p14:creationId xmlns:p14="http://schemas.microsoft.com/office/powerpoint/2010/main" val="365899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73</a:t>
            </a:fld>
            <a:endParaRPr lang="en-US" dirty="0"/>
          </a:p>
        </p:txBody>
      </p:sp>
    </p:spTree>
    <p:extLst>
      <p:ext uri="{BB962C8B-B14F-4D97-AF65-F5344CB8AC3E}">
        <p14:creationId xmlns:p14="http://schemas.microsoft.com/office/powerpoint/2010/main" val="329501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74</a:t>
            </a:fld>
            <a:endParaRPr lang="en-US" dirty="0"/>
          </a:p>
        </p:txBody>
      </p:sp>
    </p:spTree>
    <p:extLst>
      <p:ext uri="{BB962C8B-B14F-4D97-AF65-F5344CB8AC3E}">
        <p14:creationId xmlns:p14="http://schemas.microsoft.com/office/powerpoint/2010/main" val="3978221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75</a:t>
            </a:fld>
            <a:endParaRPr lang="en-US" dirty="0"/>
          </a:p>
        </p:txBody>
      </p:sp>
    </p:spTree>
    <p:extLst>
      <p:ext uri="{BB962C8B-B14F-4D97-AF65-F5344CB8AC3E}">
        <p14:creationId xmlns:p14="http://schemas.microsoft.com/office/powerpoint/2010/main" val="58795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76</a:t>
            </a:fld>
            <a:endParaRPr lang="en-US" dirty="0"/>
          </a:p>
        </p:txBody>
      </p:sp>
    </p:spTree>
    <p:extLst>
      <p:ext uri="{BB962C8B-B14F-4D97-AF65-F5344CB8AC3E}">
        <p14:creationId xmlns:p14="http://schemas.microsoft.com/office/powerpoint/2010/main" val="10860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2427160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84</a:t>
            </a:fld>
            <a:endParaRPr lang="en-US" dirty="0"/>
          </a:p>
        </p:txBody>
      </p:sp>
    </p:spTree>
    <p:extLst>
      <p:ext uri="{BB962C8B-B14F-4D97-AF65-F5344CB8AC3E}">
        <p14:creationId xmlns:p14="http://schemas.microsoft.com/office/powerpoint/2010/main" val="1170883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77544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82904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41516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object 26">
            <a:extLst>
              <a:ext uri="{FF2B5EF4-FFF2-40B4-BE49-F238E27FC236}">
                <a16:creationId xmlns:a16="http://schemas.microsoft.com/office/drawing/2014/main" id="{5DFA5335-A0E7-4244-ADB6-6B8A919134DD}"/>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8EACDB-C309-4088-8FDE-EB2BCF12210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6C4748-FCBC-4277-AC07-3AF7E7704C3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853EB-FBA4-46A7-A64A-98E87EC960B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13BCF-854A-4AA9-9929-7C13800DC2A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43BAE6B5-BB6F-456A-ACC3-CF743BE4296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205E3B50-2F40-4577-88B5-5D34E723AD5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5" name="object 26">
            <a:extLst>
              <a:ext uri="{FF2B5EF4-FFF2-40B4-BE49-F238E27FC236}">
                <a16:creationId xmlns:a16="http://schemas.microsoft.com/office/drawing/2014/main" id="{D3AC9BFC-FEBB-4701-8D80-499E71E46397}"/>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621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257608-EE15-474E-9D48-A9A322E8821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3D5BC6-B20B-4225-A8FC-5E0401A320A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E4C5F06-6C9B-43AA-8266-723E62A2341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374E4732-FBAC-48BB-AF7D-256200C2BA48}"/>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E07B7CC9-24D3-49CC-8973-5486B3A3A6F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F8F552FB-0793-4672-A13C-D88F522B8F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8" name="object 26">
            <a:extLst>
              <a:ext uri="{FF2B5EF4-FFF2-40B4-BE49-F238E27FC236}">
                <a16:creationId xmlns:a16="http://schemas.microsoft.com/office/drawing/2014/main" id="{54B111EC-2699-49DA-8020-D9FAE5097987}"/>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448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17AB37-9C62-4EC1-8462-BD2E63294B0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58650DE-B7DE-4682-AC6B-43DA6576BFD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49DAA04-2F81-4BDB-A4C5-A3A54C7341B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8C582BD6-6ABD-4A0E-8DC3-C991AA4D253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4AB859A8-1437-481A-B18D-FBD276C8CB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2" name="object 26">
            <a:extLst>
              <a:ext uri="{FF2B5EF4-FFF2-40B4-BE49-F238E27FC236}">
                <a16:creationId xmlns:a16="http://schemas.microsoft.com/office/drawing/2014/main" id="{CD703033-7038-4F2B-9DB1-118C51BA9FD4}"/>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29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7613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B7517-82CA-40CD-BD41-4C19A3BD03FE}" type="datetimeFigureOut">
              <a:rPr lang="en-US" smtClean="0"/>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04953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B7517-82CA-40CD-BD41-4C19A3BD03FE}"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78702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B7517-82CA-40CD-BD41-4C19A3BD03FE}" type="datetimeFigureOut">
              <a:rPr lang="en-US" smtClean="0"/>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58834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B7517-82CA-40CD-BD41-4C19A3BD03FE}" type="datetimeFigureOut">
              <a:rPr lang="en-US" smtClean="0"/>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8271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B7517-82CA-40CD-BD41-4C19A3BD03FE}" type="datetimeFigureOut">
              <a:rPr lang="en-US" smtClean="0"/>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23055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44780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75487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7517-82CA-40CD-BD41-4C19A3BD03FE}" type="datetimeFigureOut">
              <a:rPr lang="en-US" smtClean="0"/>
              <a:t>7/28/2021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AED6D-4173-47FA-8446-842C50E32E7E}" type="slidenum">
              <a:rPr lang="en-US" smtClean="0"/>
              <a:t>‹#›</a:t>
            </a:fld>
            <a:endParaRPr lang="en-US"/>
          </a:p>
        </p:txBody>
      </p:sp>
    </p:spTree>
    <p:extLst>
      <p:ext uri="{BB962C8B-B14F-4D97-AF65-F5344CB8AC3E}">
        <p14:creationId xmlns:p14="http://schemas.microsoft.com/office/powerpoint/2010/main" val="35044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 Id="rId5" Type="http://schemas.openxmlformats.org/officeDocument/2006/relationships/chart" Target="../charts/chart5.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chart" Target="../charts/chart7.xml"/><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chart" Target="../charts/chart5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chart" Target="../charts/chart55.xml"/></Relationships>
</file>

<file path=ppt/slides/_rels/slide67.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comments" Target="../comments/comment1.xml"/><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blue rocks&#10;&#10;Description automatically generated with low confidence">
            <a:extLst>
              <a:ext uri="{FF2B5EF4-FFF2-40B4-BE49-F238E27FC236}">
                <a16:creationId xmlns:a16="http://schemas.microsoft.com/office/drawing/2014/main" id="{E0AAC456-609B-4074-9DC9-78789F9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 y="0"/>
            <a:ext cx="5143500" cy="6423346"/>
          </a:xfrm>
          <a:prstGeom prst="rect">
            <a:avLst/>
          </a:prstGeom>
        </p:spPr>
      </p:pic>
      <p:pic>
        <p:nvPicPr>
          <p:cNvPr id="5" name="Picture 4">
            <a:extLst>
              <a:ext uri="{FF2B5EF4-FFF2-40B4-BE49-F238E27FC236}">
                <a16:creationId xmlns:a16="http://schemas.microsoft.com/office/drawing/2014/main" id="{E360B10F-E1E8-4449-BF11-16CAE515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1" y="0"/>
            <a:ext cx="9144000" cy="6858000"/>
          </a:xfrm>
          <a:prstGeom prst="rect">
            <a:avLst/>
          </a:prstGeom>
        </p:spPr>
      </p:pic>
      <p:sp>
        <p:nvSpPr>
          <p:cNvPr id="7" name="Rectangle 6">
            <a:extLst>
              <a:ext uri="{FF2B5EF4-FFF2-40B4-BE49-F238E27FC236}">
                <a16:creationId xmlns:a16="http://schemas.microsoft.com/office/drawing/2014/main" id="{D040EB8B-01DC-41AC-B3B5-F3629668D16F}"/>
              </a:ext>
            </a:extLst>
          </p:cNvPr>
          <p:cNvSpPr/>
          <p:nvPr/>
        </p:nvSpPr>
        <p:spPr>
          <a:xfrm>
            <a:off x="3928276" y="3567299"/>
            <a:ext cx="5186069" cy="400110"/>
          </a:xfrm>
          <a:prstGeom prst="rect">
            <a:avLst/>
          </a:prstGeom>
          <a:noFill/>
        </p:spPr>
        <p:txBody>
          <a:bodyPr wrap="square">
            <a:spAutoFit/>
          </a:bodyPr>
          <a:lstStyle/>
          <a:p>
            <a:pPr lvl="0" algn="r" defTabSz="457200">
              <a:defRPr/>
            </a:pPr>
            <a:r>
              <a:rPr kumimoji="0" lang="en-I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SOUTH-EAST ASIA COPPER SULPHATE MARKET</a:t>
            </a: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9" name="Rectangle 8">
            <a:extLst>
              <a:ext uri="{FF2B5EF4-FFF2-40B4-BE49-F238E27FC236}">
                <a16:creationId xmlns:a16="http://schemas.microsoft.com/office/drawing/2014/main" id="{02CC8907-1147-4683-8B7E-F9786CF00758}"/>
              </a:ext>
            </a:extLst>
          </p:cNvPr>
          <p:cNvSpPr/>
          <p:nvPr/>
        </p:nvSpPr>
        <p:spPr>
          <a:xfrm>
            <a:off x="5675085" y="3974811"/>
            <a:ext cx="3439260" cy="1351588"/>
          </a:xfrm>
          <a:prstGeom prst="rect">
            <a:avLst/>
          </a:prstGeom>
          <a:noFill/>
        </p:spPr>
        <p:txBody>
          <a:bodyPr wrap="square">
            <a:spAutoFit/>
          </a:bodyPr>
          <a:lstStyle/>
          <a:p>
            <a:pPr lvl="0">
              <a:lnSpc>
                <a:spcPct val="150000"/>
              </a:lnSpc>
              <a:defRPr/>
            </a:pP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BY GRADE</a:t>
            </a: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 </a:t>
            </a: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BY END USE</a:t>
            </a: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 </a:t>
            </a:r>
          </a:p>
          <a:p>
            <a:pPr lvl="0">
              <a:lnSpc>
                <a:spcPct val="150000"/>
              </a:lnSpc>
              <a:defRPr/>
            </a:pP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BY </a:t>
            </a: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TYPE, BY COUNTRY, </a:t>
            </a:r>
          </a:p>
          <a:p>
            <a:pPr lvl="0">
              <a:lnSpc>
                <a:spcPct val="150000"/>
              </a:lnSpc>
              <a:defRPr/>
            </a:pP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 COMPETITION, </a:t>
            </a: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sp>
        <p:nvSpPr>
          <p:cNvPr id="10" name="Rectangle 9">
            <a:extLst>
              <a:ext uri="{FF2B5EF4-FFF2-40B4-BE49-F238E27FC236}">
                <a16:creationId xmlns:a16="http://schemas.microsoft.com/office/drawing/2014/main" id="{7F97623E-63C9-4705-A3C1-80FF69D6A2F1}"/>
              </a:ext>
            </a:extLst>
          </p:cNvPr>
          <p:cNvSpPr/>
          <p:nvPr/>
        </p:nvSpPr>
        <p:spPr>
          <a:xfrm>
            <a:off x="6933256" y="2996459"/>
            <a:ext cx="2010808" cy="671851"/>
          </a:xfrm>
          <a:prstGeom prst="rect">
            <a:avLst/>
          </a:prstGeom>
        </p:spPr>
        <p:txBody>
          <a:bodyPr wrap="non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2016 – 2026</a:t>
            </a:r>
            <a:endParaRPr kumimoji="0" lang="en-IN" sz="1800" b="1" i="0" u="none" strike="noStrike" kern="1200" cap="none" spc="15"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A2C99C-8DD4-4A15-99CF-31BB04EB68FF}"/>
              </a:ext>
            </a:extLst>
          </p:cNvPr>
          <p:cNvSpPr txBox="1"/>
          <p:nvPr/>
        </p:nvSpPr>
        <p:spPr>
          <a:xfrm>
            <a:off x="0" y="6484901"/>
            <a:ext cx="3652566" cy="215444"/>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3" name="TextBox 12">
            <a:extLst>
              <a:ext uri="{FF2B5EF4-FFF2-40B4-BE49-F238E27FC236}">
                <a16:creationId xmlns:a16="http://schemas.microsoft.com/office/drawing/2014/main" id="{DF581A72-7173-4874-9EFE-53EBC255961A}"/>
              </a:ext>
            </a:extLst>
          </p:cNvPr>
          <p:cNvSpPr txBox="1"/>
          <p:nvPr/>
        </p:nvSpPr>
        <p:spPr>
          <a:xfrm>
            <a:off x="6733320" y="6423346"/>
            <a:ext cx="241068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www.ChemAnalyst.com</a:t>
            </a:r>
          </a:p>
        </p:txBody>
      </p:sp>
      <p:pic>
        <p:nvPicPr>
          <p:cNvPr id="15" name="object 26">
            <a:extLst>
              <a:ext uri="{FF2B5EF4-FFF2-40B4-BE49-F238E27FC236}">
                <a16:creationId xmlns:a16="http://schemas.microsoft.com/office/drawing/2014/main" id="{F9F18002-B198-4E21-B1C0-5655FD02ACA0}"/>
              </a:ext>
            </a:extLst>
          </p:cNvPr>
          <p:cNvPicPr>
            <a:picLocks noChangeArrowheads="1"/>
          </p:cNvPicPr>
          <p:nvPr/>
        </p:nvPicPr>
        <p:blipFill>
          <a:blip r:embed="rId4">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86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5" name="Subtitle 5">
            <a:extLst>
              <a:ext uri="{FF2B5EF4-FFF2-40B4-BE49-F238E27FC236}">
                <a16:creationId xmlns:a16="http://schemas.microsoft.com/office/drawing/2014/main" id="{C666B8ED-F85F-4C56-BBAE-3351D2AF3D81}"/>
              </a:ext>
            </a:extLst>
          </p:cNvPr>
          <p:cNvSpPr txBox="1">
            <a:spLocks/>
          </p:cNvSpPr>
          <p:nvPr/>
        </p:nvSpPr>
        <p:spPr>
          <a:xfrm>
            <a:off x="234950" y="728120"/>
            <a:ext cx="8550275" cy="3565583"/>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Data triangulation techniques were applied to fill the gaps and to present a more meaningful picture of the market. To forecast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a:t>
            </a:r>
            <a:r>
              <a:rPr lang="en-IN" dirty="0">
                <a:solidFill>
                  <a:prstClr val="black"/>
                </a:solidFill>
              </a:rPr>
              <a:t>h-East </a:t>
            </a:r>
            <a:r>
              <a:rPr lang="en-US" dirty="0">
                <a:solidFill>
                  <a:prstClr val="black"/>
                </a:solidFill>
              </a:rPr>
              <a:t>Asia Copper Sulphate market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ChemAnalyst  used various forecast techniques such as: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Moving Average</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Time Series Analysis </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Regression Analysis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Econometric and Judgmental Analysis</a:t>
            </a:r>
          </a:p>
          <a:p>
            <a:pPr marL="0" marR="0" lvl="0" indent="0" algn="just" defTabSz="914400" rtl="0" eaLnBrk="1" fontAlgn="auto" latinLnBrk="0" hangingPunct="1">
              <a:lnSpc>
                <a:spcPct val="200000"/>
              </a:lnSpc>
              <a:spcBef>
                <a:spcPts val="1000"/>
              </a:spcBef>
              <a:spcAft>
                <a:spcPts val="0"/>
              </a:spcAft>
              <a:buClrTx/>
              <a:buSzTx/>
              <a:buFontTx/>
              <a:buNone/>
              <a:tabLst/>
              <a:defRPr/>
            </a:pPr>
            <a:r>
              <a:rPr lang="en-IN" dirty="0">
                <a:solidFill>
                  <a:prstClr val="black"/>
                </a:solidFill>
              </a:rPr>
              <a:t>ChemAnalyst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used its own forecast tool, which is based on the growth of various allied industries in respective regions. ChemAnalyst also used the impact analysis during short, medium- and long-term period to estimate and analyze market demand scenario. </a:t>
            </a:r>
          </a:p>
        </p:txBody>
      </p:sp>
      <p:graphicFrame>
        <p:nvGraphicFramePr>
          <p:cNvPr id="6" name="Table 5">
            <a:extLst>
              <a:ext uri="{FF2B5EF4-FFF2-40B4-BE49-F238E27FC236}">
                <a16:creationId xmlns:a16="http://schemas.microsoft.com/office/drawing/2014/main" id="{E3C3BC7E-0C23-495A-9521-136FA9237095}"/>
              </a:ext>
            </a:extLst>
          </p:cNvPr>
          <p:cNvGraphicFramePr>
            <a:graphicFrameLocks noGrp="1"/>
          </p:cNvGraphicFramePr>
          <p:nvPr/>
        </p:nvGraphicFramePr>
        <p:xfrm>
          <a:off x="377371" y="4175150"/>
          <a:ext cx="8287658" cy="1850975"/>
        </p:xfrm>
        <a:graphic>
          <a:graphicData uri="http://schemas.openxmlformats.org/drawingml/2006/table">
            <a:tbl>
              <a:tblPr firstRow="1" bandRow="1">
                <a:tableStyleId>{2D5ABB26-0587-4C30-8999-92F81FD0307C}</a:tableStyleId>
              </a:tblPr>
              <a:tblGrid>
                <a:gridCol w="2120888">
                  <a:extLst>
                    <a:ext uri="{9D8B030D-6E8A-4147-A177-3AD203B41FA5}">
                      <a16:colId xmlns:a16="http://schemas.microsoft.com/office/drawing/2014/main" val="2767272257"/>
                    </a:ext>
                  </a:extLst>
                </a:gridCol>
                <a:gridCol w="6166770">
                  <a:extLst>
                    <a:ext uri="{9D8B030D-6E8A-4147-A177-3AD203B41FA5}">
                      <a16:colId xmlns:a16="http://schemas.microsoft.com/office/drawing/2014/main" val="349298002"/>
                    </a:ext>
                  </a:extLst>
                </a:gridCol>
              </a:tblGrid>
              <a:tr h="8759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1" kern="1200" dirty="0">
                          <a:latin typeface="Verdana" panose="020B0604030504040204" pitchFamily="34" charset="0"/>
                          <a:ea typeface="Verdana" panose="020B0604030504040204" pitchFamily="34" charset="0"/>
                          <a:cs typeface="Verdana" panose="020B0604030504040204" pitchFamily="34" charset="0"/>
                        </a:rPr>
                        <a:t>Partial List of  Secondary Sources</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Metal Bulletin, CRU Group, UN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Comtrade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World Bank, Industry Association,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FaoStat</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844330"/>
                  </a:ext>
                </a:extLst>
              </a:tr>
              <a:tr h="87593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latin typeface="Verdana" panose="020B0604030504040204" pitchFamily="34" charset="0"/>
                          <a:ea typeface="Verdana" panose="020B0604030504040204" pitchFamily="34" charset="0"/>
                          <a:cs typeface="Verdana" panose="020B0604030504040204" pitchFamily="34" charset="0"/>
                        </a:rPr>
                        <a:t>Partial List companies Interviewed</a:t>
                      </a:r>
                      <a:endParaRPr lang="en-IN" sz="1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 Pt. Lam Seng Hang Indonesia,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Pt.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 </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Allan Chemical Corp., ATOTECH, NOAH Technologies Corp., WEGO Chemical and Mineral Corp., Kirsch Pharma GmbH.,</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da-DK" sz="1000" b="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Remix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1943286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generated with very high confidence">
            <a:extLst>
              <a:ext uri="{FF2B5EF4-FFF2-40B4-BE49-F238E27FC236}">
                <a16:creationId xmlns:a16="http://schemas.microsoft.com/office/drawing/2014/main" id="{0C236670-4A42-4219-9DC5-1885273F7C4A}"/>
              </a:ext>
            </a:extLst>
          </p:cNvPr>
          <p:cNvPicPr>
            <a:picLocks noChangeAspect="1"/>
          </p:cNvPicPr>
          <p:nvPr/>
        </p:nvPicPr>
        <p:blipFill rotWithShape="1">
          <a:blip r:embed="rId2">
            <a:extLst>
              <a:ext uri="{28A0092B-C50C-407E-A947-70E740481C1C}">
                <a14:useLocalDpi xmlns:a14="http://schemas.microsoft.com/office/drawing/2010/main" val="0"/>
              </a:ext>
            </a:extLst>
          </a:blip>
          <a:srcRect l="10612" r="16646" b="11330"/>
          <a:stretch/>
        </p:blipFill>
        <p:spPr>
          <a:xfrm>
            <a:off x="3375" y="0"/>
            <a:ext cx="9140625" cy="6858000"/>
          </a:xfrm>
          <a:prstGeom prst="rect">
            <a:avLst/>
          </a:prstGeom>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r>
              <a:rPr lang="en-IN" sz="2400" b="1" dirty="0">
                <a:solidFill>
                  <a:prstClr val="black"/>
                </a:solidFill>
                <a:latin typeface="Arial" panose="020B0604020202020204" pitchFamily="34" charset="0"/>
                <a:cs typeface="Arial" panose="020B0604020202020204" pitchFamily="34" charset="0"/>
              </a:rPr>
              <a:t>South-East Asia Copper Sulphate Market Voice of Customer</a:t>
            </a:r>
            <a:endParaRPr lang="en-US" sz="2200" b="1" kern="0" dirty="0">
              <a:solidFill>
                <a:srgbClr val="44546A">
                  <a:lumMod val="2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35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7617FC-8688-49FB-A7A1-A82FE46028B8}"/>
              </a:ext>
            </a:extLst>
          </p:cNvPr>
          <p:cNvSpPr txBox="1">
            <a:spLocks/>
          </p:cNvSpPr>
          <p:nvPr/>
        </p:nvSpPr>
        <p:spPr>
          <a:xfrm>
            <a:off x="210716" y="294631"/>
            <a:ext cx="7853427" cy="4613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457189">
              <a:lnSpc>
                <a:spcPts val="1700"/>
              </a:lnSpc>
              <a:defRPr/>
            </a:pPr>
            <a:r>
              <a:rPr lang="en-IN" sz="1400" b="1" dirty="0">
                <a:solidFill>
                  <a:prstClr val="black"/>
                </a:solidFill>
                <a:latin typeface="Arial" panose="020B0604020202020204" pitchFamily="34" charset="0"/>
                <a:ea typeface="Verdana" panose="020B0604030504040204" pitchFamily="34" charset="0"/>
                <a:cs typeface="Arial" panose="020B0604020202020204" pitchFamily="34" charset="0"/>
              </a:rPr>
              <a:t>Voice of Customer</a:t>
            </a:r>
          </a:p>
        </p:txBody>
      </p:sp>
      <p:sp>
        <p:nvSpPr>
          <p:cNvPr id="9" name="TextBox 8">
            <a:extLst>
              <a:ext uri="{FF2B5EF4-FFF2-40B4-BE49-F238E27FC236}">
                <a16:creationId xmlns:a16="http://schemas.microsoft.com/office/drawing/2014/main" id="{AAFEF979-EF7A-4345-9A8F-D9E52CAD8130}"/>
              </a:ext>
            </a:extLst>
          </p:cNvPr>
          <p:cNvSpPr txBox="1"/>
          <p:nvPr/>
        </p:nvSpPr>
        <p:spPr>
          <a:xfrm>
            <a:off x="210717" y="780969"/>
            <a:ext cx="5184223" cy="292068"/>
          </a:xfrm>
          <a:prstGeom prst="rect">
            <a:avLst/>
          </a:prstGeom>
          <a:noFill/>
          <a:ln>
            <a:noFill/>
          </a:ln>
        </p:spPr>
        <p:txBody>
          <a:bodyPr wrap="square" rtlCol="0">
            <a:spAutoFit/>
          </a:bodyPr>
          <a:lstStyle/>
          <a:p>
            <a:pPr defTabSz="457189">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 Influencing Factors Affecting Vendor Selection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(N=50), 2020</a:t>
            </a:r>
          </a:p>
        </p:txBody>
      </p:sp>
      <p:cxnSp>
        <p:nvCxnSpPr>
          <p:cNvPr id="10" name="Straight Connector 9">
            <a:extLst>
              <a:ext uri="{FF2B5EF4-FFF2-40B4-BE49-F238E27FC236}">
                <a16:creationId xmlns:a16="http://schemas.microsoft.com/office/drawing/2014/main" id="{4FFEEC4B-60E8-47F6-896E-4CC06892843A}"/>
              </a:ext>
            </a:extLst>
          </p:cNvPr>
          <p:cNvCxnSpPr>
            <a:cxnSpLocks/>
          </p:cNvCxnSpPr>
          <p:nvPr/>
        </p:nvCxnSpPr>
        <p:spPr>
          <a:xfrm>
            <a:off x="210716" y="1061511"/>
            <a:ext cx="4997389" cy="11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ubtitle 3">
            <a:extLst>
              <a:ext uri="{FF2B5EF4-FFF2-40B4-BE49-F238E27FC236}">
                <a16:creationId xmlns:a16="http://schemas.microsoft.com/office/drawing/2014/main" id="{31418904-95BD-4F79-B3C4-CF61D2D35EB4}"/>
              </a:ext>
            </a:extLst>
          </p:cNvPr>
          <p:cNvSpPr txBox="1">
            <a:spLocks/>
          </p:cNvSpPr>
          <p:nvPr/>
        </p:nvSpPr>
        <p:spPr>
          <a:xfrm>
            <a:off x="210715" y="5163698"/>
            <a:ext cx="8208963" cy="126558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46" indent="-171446" algn="just" defTabSz="914377">
              <a:lnSpc>
                <a:spcPct val="200000"/>
              </a:lnSpc>
              <a:spcBef>
                <a:spcPts val="600"/>
              </a:spcBef>
              <a:buBlip>
                <a:blip r:embed="rId2"/>
              </a:buBlip>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While conducting the consumer survey to derive the vendor selection, the consumers were asked to name factors which influence the vendor selection. On the basis of their responses it has been found that availability of product is a major factor which influences the customer for selecting the vendor followed by brand with 90%, price with 88%, lead time with 85% and discount with 80%.</a:t>
            </a:r>
          </a:p>
        </p:txBody>
      </p:sp>
      <p:graphicFrame>
        <p:nvGraphicFramePr>
          <p:cNvPr id="11" name="Chart 10">
            <a:extLst>
              <a:ext uri="{FF2B5EF4-FFF2-40B4-BE49-F238E27FC236}">
                <a16:creationId xmlns:a16="http://schemas.microsoft.com/office/drawing/2014/main" id="{4D7C5F56-0510-4ADA-872C-9B5B042F003A}"/>
              </a:ext>
            </a:extLst>
          </p:cNvPr>
          <p:cNvGraphicFramePr/>
          <p:nvPr>
            <p:extLst>
              <p:ext uri="{D42A27DB-BD31-4B8C-83A1-F6EECF244321}">
                <p14:modId xmlns:p14="http://schemas.microsoft.com/office/powerpoint/2010/main" val="412541323"/>
              </p:ext>
            </p:extLst>
          </p:nvPr>
        </p:nvGraphicFramePr>
        <p:xfrm>
          <a:off x="210716" y="1099595"/>
          <a:ext cx="8208962" cy="385671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261271B-93AD-4BBB-9340-7EF5F66F20CE}"/>
              </a:ext>
            </a:extLst>
          </p:cNvPr>
          <p:cNvSpPr txBox="1"/>
          <p:nvPr/>
        </p:nvSpPr>
        <p:spPr>
          <a:xfrm>
            <a:off x="5858075" y="46307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978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1CD40BF-636C-4907-980A-41EDB6B143C9}"/>
              </a:ext>
            </a:extLst>
          </p:cNvPr>
          <p:cNvGraphicFramePr/>
          <p:nvPr/>
        </p:nvGraphicFramePr>
        <p:xfrm>
          <a:off x="465778" y="1883184"/>
          <a:ext cx="8212443" cy="14899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46DF0ED-D353-46EC-9731-05C5DE090BD1}"/>
              </a:ext>
            </a:extLst>
          </p:cNvPr>
          <p:cNvGraphicFramePr/>
          <p:nvPr/>
        </p:nvGraphicFramePr>
        <p:xfrm>
          <a:off x="680870" y="1190765"/>
          <a:ext cx="7555971" cy="3654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2A4630A-81F1-4285-B83A-B17AB256ACD7}"/>
              </a:ext>
            </a:extLst>
          </p:cNvPr>
          <p:cNvGraphicFramePr/>
          <p:nvPr/>
        </p:nvGraphicFramePr>
        <p:xfrm>
          <a:off x="465778" y="941836"/>
          <a:ext cx="7359088" cy="378211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5">
            <a:extLst>
              <a:ext uri="{FF2B5EF4-FFF2-40B4-BE49-F238E27FC236}">
                <a16:creationId xmlns:a16="http://schemas.microsoft.com/office/drawing/2014/main" id="{9BFA2227-9F8E-477B-A15D-C851E347194B}"/>
              </a:ext>
            </a:extLst>
          </p:cNvPr>
          <p:cNvSpPr txBox="1"/>
          <p:nvPr/>
        </p:nvSpPr>
        <p:spPr>
          <a:xfrm>
            <a:off x="342900" y="764320"/>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Challenges Faced (Need-Gap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16" name="Straight Connector 15">
            <a:extLst>
              <a:ext uri="{FF2B5EF4-FFF2-40B4-BE49-F238E27FC236}">
                <a16:creationId xmlns:a16="http://schemas.microsoft.com/office/drawing/2014/main" id="{B403038A-83B0-40E2-A1BE-0A21D5FA9CEB}"/>
              </a:ext>
            </a:extLst>
          </p:cNvPr>
          <p:cNvCxnSpPr>
            <a:cxnSpLocks/>
          </p:cNvCxnSpPr>
          <p:nvPr/>
        </p:nvCxnSpPr>
        <p:spPr>
          <a:xfrm>
            <a:off x="376379" y="1014823"/>
            <a:ext cx="321496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370C9666-BF07-40D0-8BEB-5AF381E2B77D}"/>
              </a:ext>
            </a:extLst>
          </p:cNvPr>
          <p:cNvSpPr txBox="1">
            <a:spLocks/>
          </p:cNvSpPr>
          <p:nvPr/>
        </p:nvSpPr>
        <p:spPr>
          <a:xfrm>
            <a:off x="114173" y="61726"/>
            <a:ext cx="6623432" cy="65506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1400" b="1" dirty="0">
              <a:latin typeface="Arial" panose="020B0604020202020204" pitchFamily="34" charset="0"/>
              <a:cs typeface="Arial" panose="020B0604020202020204" pitchFamily="34" charset="0"/>
            </a:endParaRPr>
          </a:p>
          <a:p>
            <a:pPr defTabSz="457189">
              <a:lnSpc>
                <a:spcPts val="1700"/>
              </a:lnSpc>
              <a:defRPr/>
            </a:pPr>
            <a:r>
              <a:rPr lang="en-IN" sz="1400" b="1" dirty="0">
                <a:solidFill>
                  <a:prstClr val="black"/>
                </a:solidFill>
                <a:latin typeface="Arial" panose="020B0604020202020204" pitchFamily="34" charset="0"/>
                <a:cs typeface="Arial" panose="020B0604020202020204" pitchFamily="34" charset="0"/>
              </a:rPr>
              <a:t>Voice of Customer</a:t>
            </a:r>
          </a:p>
        </p:txBody>
      </p:sp>
      <p:sp>
        <p:nvSpPr>
          <p:cNvPr id="20" name="Subtitle 3">
            <a:extLst>
              <a:ext uri="{FF2B5EF4-FFF2-40B4-BE49-F238E27FC236}">
                <a16:creationId xmlns:a16="http://schemas.microsoft.com/office/drawing/2014/main" id="{1A1357FC-74B0-474F-999D-EBFFE21738F1}"/>
              </a:ext>
            </a:extLst>
          </p:cNvPr>
          <p:cNvSpPr txBox="1">
            <a:spLocks/>
          </p:cNvSpPr>
          <p:nvPr/>
        </p:nvSpPr>
        <p:spPr>
          <a:xfrm>
            <a:off x="114174" y="5319376"/>
            <a:ext cx="8348956" cy="1193576"/>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just" defTabSz="914400" rtl="0" eaLnBrk="1" fontAlgn="auto" latinLnBrk="0" hangingPunct="1">
              <a:lnSpc>
                <a:spcPct val="200000"/>
              </a:lnSpc>
              <a:spcBef>
                <a:spcPts val="600"/>
              </a:spcBef>
              <a:spcAft>
                <a:spcPts val="0"/>
              </a:spcAft>
              <a:buClrTx/>
              <a:buSzTx/>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While conducting the consumer survey to derive the challenges faced b</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y customers, it has been observed that the product quality is the most important factor faced by customers with 88% of the total responses captured while other factors include after sales support at 85%, supply chain management at 82% and credit period at 80%. </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CC876BDF-FD2F-4118-BC48-5F6E251F41C5}"/>
              </a:ext>
            </a:extLst>
          </p:cNvPr>
          <p:cNvGraphicFramePr/>
          <p:nvPr>
            <p:extLst>
              <p:ext uri="{D42A27DB-BD31-4B8C-83A1-F6EECF244321}">
                <p14:modId xmlns:p14="http://schemas.microsoft.com/office/powerpoint/2010/main" val="588748465"/>
              </p:ext>
            </p:extLst>
          </p:nvPr>
        </p:nvGraphicFramePr>
        <p:xfrm>
          <a:off x="114173" y="1166113"/>
          <a:ext cx="8348957" cy="39227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9481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D6F1FA-41F1-4D32-9433-FB1AE56DC89C}"/>
              </a:ext>
            </a:extLst>
          </p:cNvPr>
          <p:cNvSpPr/>
          <p:nvPr/>
        </p:nvSpPr>
        <p:spPr>
          <a:xfrm>
            <a:off x="3094892" y="141407"/>
            <a:ext cx="1645920" cy="43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4">
            <a:extLst>
              <a:ext uri="{FF2B5EF4-FFF2-40B4-BE49-F238E27FC236}">
                <a16:creationId xmlns:a16="http://schemas.microsoft.com/office/drawing/2014/main" id="{15285A49-8DA1-4BF9-9A16-1DDBE2F13E17}"/>
              </a:ext>
            </a:extLst>
          </p:cNvPr>
          <p:cNvSpPr>
            <a:spLocks noGrp="1"/>
          </p:cNvSpPr>
          <p:nvPr>
            <p:ph type="body" sz="quarter" idx="4294967295"/>
          </p:nvPr>
        </p:nvSpPr>
        <p:spPr>
          <a:xfrm>
            <a:off x="119270" y="141408"/>
            <a:ext cx="7726017" cy="436097"/>
          </a:xfrm>
        </p:spPr>
        <p:txBody>
          <a:bodyPr>
            <a:normAutofit fontScale="40000" lnSpcReduction="20000"/>
          </a:bodyPr>
          <a:lstStyle/>
          <a:p>
            <a:pPr marL="0" indent="0">
              <a:buNone/>
            </a:pPr>
            <a:endParaRPr lang="en-IN" sz="1600" b="1" dirty="0">
              <a:solidFill>
                <a:prstClr val="black"/>
              </a:solidFill>
              <a:latin typeface="Arial" panose="020B0604020202020204" pitchFamily="34" charset="0"/>
              <a:cs typeface="Arial" panose="020B0604020202020204" pitchFamily="34" charset="0"/>
            </a:endParaRPr>
          </a:p>
          <a:p>
            <a:pPr marL="0" indent="0">
              <a:buNone/>
            </a:pPr>
            <a:r>
              <a:rPr lang="en-IN" sz="3500" b="1" dirty="0">
                <a:solidFill>
                  <a:prstClr val="black"/>
                </a:solidFill>
                <a:latin typeface="Arial" panose="020B0604020202020204" pitchFamily="34" charset="0"/>
                <a:cs typeface="Arial" panose="020B0604020202020204" pitchFamily="34" charset="0"/>
              </a:rPr>
              <a:t>Voice of Customer</a:t>
            </a:r>
          </a:p>
          <a:p>
            <a:endParaRPr lang="en-IN" dirty="0">
              <a:solidFill>
                <a:schemeClr val="tx1"/>
              </a:solidFill>
            </a:endParaRPr>
          </a:p>
        </p:txBody>
      </p:sp>
      <p:sp>
        <p:nvSpPr>
          <p:cNvPr id="2" name="TextBox 15">
            <a:extLst>
              <a:ext uri="{FF2B5EF4-FFF2-40B4-BE49-F238E27FC236}">
                <a16:creationId xmlns:a16="http://schemas.microsoft.com/office/drawing/2014/main" id="{77F005AE-A26C-497A-BE7D-3D67220C7735}"/>
              </a:ext>
            </a:extLst>
          </p:cNvPr>
          <p:cNvSpPr txBox="1"/>
          <p:nvPr/>
        </p:nvSpPr>
        <p:spPr>
          <a:xfrm>
            <a:off x="304800" y="741517"/>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Satisfaction Level of Product Pricing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N=50),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2">
            <a:extLst>
              <a:ext uri="{FF2B5EF4-FFF2-40B4-BE49-F238E27FC236}">
                <a16:creationId xmlns:a16="http://schemas.microsoft.com/office/drawing/2014/main" id="{E0A55FD6-46D5-4C38-8DFD-89C3062C24AC}"/>
              </a:ext>
            </a:extLst>
          </p:cNvPr>
          <p:cNvCxnSpPr>
            <a:cxnSpLocks/>
          </p:cNvCxnSpPr>
          <p:nvPr/>
        </p:nvCxnSpPr>
        <p:spPr>
          <a:xfrm>
            <a:off x="376379" y="1014823"/>
            <a:ext cx="37800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Subtitle 3">
            <a:extLst>
              <a:ext uri="{FF2B5EF4-FFF2-40B4-BE49-F238E27FC236}">
                <a16:creationId xmlns:a16="http://schemas.microsoft.com/office/drawing/2014/main" id="{E9F1A404-2194-44EA-AB47-75CF7622F229}"/>
              </a:ext>
            </a:extLst>
          </p:cNvPr>
          <p:cNvSpPr txBox="1">
            <a:spLocks/>
          </p:cNvSpPr>
          <p:nvPr/>
        </p:nvSpPr>
        <p:spPr>
          <a:xfrm>
            <a:off x="92766" y="5284492"/>
            <a:ext cx="8560903" cy="83199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400">
              <a:lnSpc>
                <a:spcPct val="200000"/>
              </a:lnSpc>
              <a:spcBef>
                <a:spcPts val="600"/>
              </a:spcBef>
              <a:defRPr/>
            </a:pPr>
            <a:r>
              <a:rPr lang="en-IN"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According to the survey, 88% of the respondents are partially satisfied with the product pricing while 78% of the respondents were highly satisfied and 42% of the respondents were not satisfied. </a:t>
            </a:r>
          </a:p>
        </p:txBody>
      </p:sp>
      <p:graphicFrame>
        <p:nvGraphicFramePr>
          <p:cNvPr id="9" name="Chart 8">
            <a:extLst>
              <a:ext uri="{FF2B5EF4-FFF2-40B4-BE49-F238E27FC236}">
                <a16:creationId xmlns:a16="http://schemas.microsoft.com/office/drawing/2014/main" id="{2AA2D5D6-0529-4550-912B-8814D0ADB6E1}"/>
              </a:ext>
            </a:extLst>
          </p:cNvPr>
          <p:cNvGraphicFramePr/>
          <p:nvPr>
            <p:extLst>
              <p:ext uri="{D42A27DB-BD31-4B8C-83A1-F6EECF244321}">
                <p14:modId xmlns:p14="http://schemas.microsoft.com/office/powerpoint/2010/main" val="966165876"/>
              </p:ext>
            </p:extLst>
          </p:nvPr>
        </p:nvGraphicFramePr>
        <p:xfrm>
          <a:off x="119270" y="1152939"/>
          <a:ext cx="8441634"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71E0C2B-C283-4C32-AF03-12B3058DAA9F}"/>
              </a:ext>
            </a:extLst>
          </p:cNvPr>
          <p:cNvSpPr txBox="1"/>
          <p:nvPr/>
        </p:nvSpPr>
        <p:spPr>
          <a:xfrm>
            <a:off x="5858075" y="46307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61720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South-East Asia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 name="Picture 4" descr="A view of a city&#10;&#10;Description automatically generated">
            <a:extLst>
              <a:ext uri="{FF2B5EF4-FFF2-40B4-BE49-F238E27FC236}">
                <a16:creationId xmlns:a16="http://schemas.microsoft.com/office/drawing/2014/main" id="{8F4337C8-F297-4EB8-B6C9-201EC9A96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6920"/>
            <a:ext cx="5943600" cy="4506280"/>
          </a:xfrm>
          <a:prstGeom prst="rect">
            <a:avLst/>
          </a:prstGeom>
        </p:spPr>
      </p:pic>
      <p:pic>
        <p:nvPicPr>
          <p:cNvPr id="6" name="Picture 5" descr="A building with a metal pole&#10;&#10;Description automatically generated">
            <a:extLst>
              <a:ext uri="{FF2B5EF4-FFF2-40B4-BE49-F238E27FC236}">
                <a16:creationId xmlns:a16="http://schemas.microsoft.com/office/drawing/2014/main" id="{948C3CF1-C37C-4F68-B1C9-5430C5BF3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77" y="2046920"/>
            <a:ext cx="5116323" cy="4506280"/>
          </a:xfrm>
          <a:prstGeom prst="rect">
            <a:avLst/>
          </a:prstGeom>
        </p:spPr>
      </p:pic>
    </p:spTree>
    <p:extLst>
      <p:ext uri="{BB962C8B-B14F-4D97-AF65-F5344CB8AC3E}">
        <p14:creationId xmlns:p14="http://schemas.microsoft.com/office/powerpoint/2010/main" val="397007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3640" y="1188834"/>
            <a:ext cx="6584238"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.39%</a:t>
              </a:r>
            </a:p>
          </p:txBody>
        </p:sp>
      </p:grpSp>
      <p:sp>
        <p:nvSpPr>
          <p:cNvPr id="12" name="TextBox 11">
            <a:extLst>
              <a:ext uri="{FF2B5EF4-FFF2-40B4-BE49-F238E27FC236}">
                <a16:creationId xmlns:a16="http://schemas.microsoft.com/office/drawing/2014/main" id="{37300E58-946F-4EB1-8B71-1FAB2049C12D}"/>
              </a:ext>
            </a:extLst>
          </p:cNvPr>
          <p:cNvSpPr txBox="1"/>
          <p:nvPr/>
        </p:nvSpPr>
        <p:spPr>
          <a:xfrm>
            <a:off x="6521576" y="34036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pSp>
        <p:nvGrpSpPr>
          <p:cNvPr id="13" name="Group 12">
            <a:extLst>
              <a:ext uri="{FF2B5EF4-FFF2-40B4-BE49-F238E27FC236}">
                <a16:creationId xmlns:a16="http://schemas.microsoft.com/office/drawing/2014/main" id="{C2D0D41D-52B1-45AD-B380-52817C4D5AC0}"/>
              </a:ext>
            </a:extLst>
          </p:cNvPr>
          <p:cNvGrpSpPr/>
          <p:nvPr/>
        </p:nvGrpSpPr>
        <p:grpSpPr>
          <a:xfrm>
            <a:off x="306124" y="3676471"/>
            <a:ext cx="4454121" cy="2674908"/>
            <a:chOff x="2551852" y="593416"/>
            <a:chExt cx="6324543" cy="4834012"/>
          </a:xfrm>
        </p:grpSpPr>
        <p:sp>
          <p:nvSpPr>
            <p:cNvPr id="14" name="Rectangle 13">
              <a:extLst>
                <a:ext uri="{FF2B5EF4-FFF2-40B4-BE49-F238E27FC236}">
                  <a16:creationId xmlns:a16="http://schemas.microsoft.com/office/drawing/2014/main" id="{125EB96C-6A18-47EE-B49F-B0416F009D29}"/>
                </a:ext>
              </a:extLst>
            </p:cNvPr>
            <p:cNvSpPr/>
            <p:nvPr/>
          </p:nvSpPr>
          <p:spPr>
            <a:xfrm>
              <a:off x="6684208" y="3471819"/>
              <a:ext cx="2192187" cy="1574339"/>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Increasing investments in the </a:t>
              </a:r>
              <a:r>
                <a:rPr lang="en-US" sz="900" strike="sngStrike" dirty="0">
                  <a:solidFill>
                    <a:prstClr val="white"/>
                  </a:solidFill>
                  <a:latin typeface="Verdana" panose="020B0604030504040204" pitchFamily="34" charset="0"/>
                  <a:ea typeface="Verdana" panose="020B0604030504040204" pitchFamily="34" charset="0"/>
                  <a:cs typeface="Verdana" panose="020B0604030504040204" pitchFamily="34" charset="0"/>
                </a:rPr>
                <a:t>oil exploration,</a:t>
              </a: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building &amp; construction industry and manufacturing sector</a:t>
              </a:r>
            </a:p>
          </p:txBody>
        </p:sp>
        <p:sp>
          <p:nvSpPr>
            <p:cNvPr id="15" name="Rectangle 14">
              <a:extLst>
                <a:ext uri="{FF2B5EF4-FFF2-40B4-BE49-F238E27FC236}">
                  <a16:creationId xmlns:a16="http://schemas.microsoft.com/office/drawing/2014/main" id="{DB1F39E5-4BD2-4B8C-AED3-7900DF33958C}"/>
                </a:ext>
              </a:extLst>
            </p:cNvPr>
            <p:cNvSpPr/>
            <p:nvPr/>
          </p:nvSpPr>
          <p:spPr>
            <a:xfrm>
              <a:off x="6645376" y="2201875"/>
              <a:ext cx="2192186" cy="764122"/>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Europe &amp; North </a:t>
              </a:r>
              <a:r>
                <a:rPr lang="en-US" sz="900" strike="sngStrike" dirty="0">
                  <a:solidFill>
                    <a:prstClr val="white"/>
                  </a:solidFill>
                  <a:latin typeface="Verdana" panose="020B0604030504040204" pitchFamily="34" charset="0"/>
                  <a:ea typeface="Verdana" panose="020B0604030504040204" pitchFamily="34" charset="0"/>
                  <a:cs typeface="Verdana" panose="020B0604030504040204" pitchFamily="34" charset="0"/>
                </a:rPr>
                <a:t>America </a:t>
              </a: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Region: Preferred Supplier</a:t>
              </a:r>
            </a:p>
          </p:txBody>
        </p:sp>
        <p:sp>
          <p:nvSpPr>
            <p:cNvPr id="16" name="Rectangle 15">
              <a:extLst>
                <a:ext uri="{FF2B5EF4-FFF2-40B4-BE49-F238E27FC236}">
                  <a16:creationId xmlns:a16="http://schemas.microsoft.com/office/drawing/2014/main" id="{E6015C84-A5A8-41EB-AEF4-25B3B79F6DE3}"/>
                </a:ext>
              </a:extLst>
            </p:cNvPr>
            <p:cNvSpPr/>
            <p:nvPr/>
          </p:nvSpPr>
          <p:spPr>
            <a:xfrm>
              <a:off x="2565576" y="3345715"/>
              <a:ext cx="1657596" cy="939229"/>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Performance of the smaller grain </a:t>
              </a:r>
              <a:r>
                <a:rPr lang="en-US" sz="900" strike="sngStrike" dirty="0">
                  <a:solidFill>
                    <a:prstClr val="white"/>
                  </a:solidFill>
                  <a:latin typeface="Verdana" panose="020B0604030504040204" pitchFamily="34" charset="0"/>
                  <a:ea typeface="Verdana" panose="020B0604030504040204" pitchFamily="34" charset="0"/>
                  <a:cs typeface="Verdana" panose="020B0604030504040204" pitchFamily="34" charset="0"/>
                </a:rPr>
                <a:t>size </a:t>
              </a: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product</a:t>
              </a:r>
            </a:p>
          </p:txBody>
        </p:sp>
        <p:sp>
          <p:nvSpPr>
            <p:cNvPr id="20" name="Rectangle 19">
              <a:extLst>
                <a:ext uri="{FF2B5EF4-FFF2-40B4-BE49-F238E27FC236}">
                  <a16:creationId xmlns:a16="http://schemas.microsoft.com/office/drawing/2014/main" id="{14116CBF-2928-439F-B644-FDE6BA390A6F}"/>
                </a:ext>
              </a:extLst>
            </p:cNvPr>
            <p:cNvSpPr/>
            <p:nvPr/>
          </p:nvSpPr>
          <p:spPr>
            <a:xfrm>
              <a:off x="2551852" y="2237929"/>
              <a:ext cx="1657596" cy="595338"/>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sng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Technological Innovations</a:t>
              </a:r>
            </a:p>
          </p:txBody>
        </p:sp>
        <p:grpSp>
          <p:nvGrpSpPr>
            <p:cNvPr id="22" name="Group 21">
              <a:extLst>
                <a:ext uri="{FF2B5EF4-FFF2-40B4-BE49-F238E27FC236}">
                  <a16:creationId xmlns:a16="http://schemas.microsoft.com/office/drawing/2014/main" id="{297D25BD-6133-4819-A336-8BB3603B28BC}"/>
                </a:ext>
              </a:extLst>
            </p:cNvPr>
            <p:cNvGrpSpPr/>
            <p:nvPr/>
          </p:nvGrpSpPr>
          <p:grpSpPr>
            <a:xfrm>
              <a:off x="4117174" y="1127021"/>
              <a:ext cx="2558270" cy="4300407"/>
              <a:chOff x="501777" y="780209"/>
              <a:chExt cx="2558270" cy="4730448"/>
            </a:xfrm>
            <a:effectLst>
              <a:outerShdw blurRad="50800" dist="38100" dir="10800000" algn="r" rotWithShape="0">
                <a:prstClr val="black">
                  <a:alpha val="40000"/>
                </a:prstClr>
              </a:outerShdw>
            </a:effectLst>
          </p:grpSpPr>
          <p:sp>
            <p:nvSpPr>
              <p:cNvPr id="29" name="Flowchart: Data 28">
                <a:extLst>
                  <a:ext uri="{FF2B5EF4-FFF2-40B4-BE49-F238E27FC236}">
                    <a16:creationId xmlns:a16="http://schemas.microsoft.com/office/drawing/2014/main" id="{F2DBD0D4-D920-49FC-9E2E-27181D4FFFD6}"/>
                  </a:ext>
                </a:extLst>
              </p:cNvPr>
              <p:cNvSpPr/>
              <p:nvPr/>
            </p:nvSpPr>
            <p:spPr>
              <a:xfrm rot="5400000">
                <a:off x="-826008" y="2893796"/>
                <a:ext cx="3944645" cy="1289075"/>
              </a:xfrm>
              <a:prstGeom prst="flowChartInputOutput">
                <a:avLst/>
              </a:prstGeom>
              <a:solidFill>
                <a:srgbClr val="128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6C3AB6F4-A336-414E-9934-49D1AB43EE8B}"/>
                  </a:ext>
                </a:extLst>
              </p:cNvPr>
              <p:cNvSpPr/>
              <p:nvPr/>
            </p:nvSpPr>
            <p:spPr>
              <a:xfrm rot="5400000" flipV="1">
                <a:off x="443186" y="2893797"/>
                <a:ext cx="3944645" cy="1289075"/>
              </a:xfrm>
              <a:prstGeom prst="flowChartInputOutput">
                <a:avLst/>
              </a:prstGeom>
              <a:solidFill>
                <a:srgbClr val="0D6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lowchart: Decision 30">
                <a:extLst>
                  <a:ext uri="{FF2B5EF4-FFF2-40B4-BE49-F238E27FC236}">
                    <a16:creationId xmlns:a16="http://schemas.microsoft.com/office/drawing/2014/main" id="{737D47FA-8A06-497C-AFAF-2A1783E6DA3D}"/>
                  </a:ext>
                </a:extLst>
              </p:cNvPr>
              <p:cNvSpPr/>
              <p:nvPr/>
            </p:nvSpPr>
            <p:spPr>
              <a:xfrm>
                <a:off x="501777" y="780209"/>
                <a:ext cx="2558270" cy="1605182"/>
              </a:xfrm>
              <a:prstGeom prst="flowChartDecision">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8099D2C-9565-406B-B710-5BF288E27D2B}"/>
                </a:ext>
              </a:extLst>
            </p:cNvPr>
            <p:cNvGrpSpPr/>
            <p:nvPr/>
          </p:nvGrpSpPr>
          <p:grpSpPr>
            <a:xfrm>
              <a:off x="4848675" y="593416"/>
              <a:ext cx="1075384" cy="1131032"/>
              <a:chOff x="4055884" y="2044964"/>
              <a:chExt cx="2789269" cy="2933603"/>
            </a:xfrm>
            <a:effectLst>
              <a:outerShdw blurRad="50800" dist="38100" dir="10800000" algn="r" rotWithShape="0">
                <a:prstClr val="black">
                  <a:alpha val="40000"/>
                </a:prstClr>
              </a:outerShdw>
            </a:effectLst>
          </p:grpSpPr>
          <p:pic>
            <p:nvPicPr>
              <p:cNvPr id="27" name="Picture 26" descr="A close up of a sign&#10;&#10;Description generated with very high confidence">
                <a:extLst>
                  <a:ext uri="{FF2B5EF4-FFF2-40B4-BE49-F238E27FC236}">
                    <a16:creationId xmlns:a16="http://schemas.microsoft.com/office/drawing/2014/main" id="{646468A4-55AA-4E52-9063-620850F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84" y="2044964"/>
                <a:ext cx="2279570" cy="2933603"/>
              </a:xfrm>
              <a:prstGeom prst="rect">
                <a:avLst/>
              </a:prstGeom>
            </p:spPr>
          </p:pic>
          <p:pic>
            <p:nvPicPr>
              <p:cNvPr id="28" name="Picture 27" descr="A picture containing vector graphics&#10;&#10;Description generated with very high confidence">
                <a:extLst>
                  <a:ext uri="{FF2B5EF4-FFF2-40B4-BE49-F238E27FC236}">
                    <a16:creationId xmlns:a16="http://schemas.microsoft.com/office/drawing/2014/main" id="{C642CDFB-8311-4297-8EF6-283E4C2D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55" y="3581656"/>
                <a:ext cx="1019398" cy="1019398"/>
              </a:xfrm>
              <a:prstGeom prst="rect">
                <a:avLst/>
              </a:prstGeom>
            </p:spPr>
          </p:pic>
        </p:grpSp>
        <p:sp>
          <p:nvSpPr>
            <p:cNvPr id="24" name="TextBox 23">
              <a:extLst>
                <a:ext uri="{FF2B5EF4-FFF2-40B4-BE49-F238E27FC236}">
                  <a16:creationId xmlns:a16="http://schemas.microsoft.com/office/drawing/2014/main" id="{8EB538A2-137C-434A-BFDE-C8144B057BE7}"/>
                </a:ext>
              </a:extLst>
            </p:cNvPr>
            <p:cNvSpPr txBox="1"/>
            <p:nvPr/>
          </p:nvSpPr>
          <p:spPr>
            <a:xfrm>
              <a:off x="4347373" y="1739680"/>
              <a:ext cx="2082475" cy="472774"/>
            </a:xfrm>
            <a:prstGeom prst="rect">
              <a:avLst/>
            </a:prstGeom>
            <a:noFill/>
            <a:scene3d>
              <a:camera prst="orthographicFront">
                <a:rot lat="19199995" lon="0" rev="0"/>
              </a:camera>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Key Influencers</a:t>
              </a:r>
            </a:p>
          </p:txBody>
        </p:sp>
        <p:pic>
          <p:nvPicPr>
            <p:cNvPr id="25" name="Picture 20">
              <a:extLst>
                <a:ext uri="{FF2B5EF4-FFF2-40B4-BE49-F238E27FC236}">
                  <a16:creationId xmlns:a16="http://schemas.microsoft.com/office/drawing/2014/main" id="{7A54CDC4-C5D1-4E34-8D42-848813F2F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7634" y="2708488"/>
              <a:ext cx="630611" cy="2337672"/>
            </a:xfrm>
            <a:prstGeom prst="rect">
              <a:avLst/>
            </a:prstGeom>
            <a:scene3d>
              <a:camera prst="orthographicFront">
                <a:rot lat="2050752" lon="2470406" rev="35918"/>
              </a:camera>
              <a:lightRig rig="threePt" dir="t"/>
            </a:scene3d>
          </p:spPr>
        </p:pic>
        <p:pic>
          <p:nvPicPr>
            <p:cNvPr id="26" name="Picture 25">
              <a:extLst>
                <a:ext uri="{FF2B5EF4-FFF2-40B4-BE49-F238E27FC236}">
                  <a16:creationId xmlns:a16="http://schemas.microsoft.com/office/drawing/2014/main" id="{414CBD53-B0E6-4ED6-A68D-420E968B8CC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774770" y="2552547"/>
              <a:ext cx="571600" cy="2433213"/>
            </a:xfrm>
            <a:prstGeom prst="rect">
              <a:avLst/>
            </a:prstGeom>
            <a:scene3d>
              <a:camera prst="orthographicFront">
                <a:rot lat="1475687" lon="19477747" rev="600000"/>
              </a:camera>
              <a:lightRig rig="threePt" dir="t"/>
            </a:scene3d>
          </p:spPr>
        </p:pic>
      </p:grpSp>
    </p:spTree>
    <p:extLst>
      <p:ext uri="{BB962C8B-B14F-4D97-AF65-F5344CB8AC3E}">
        <p14:creationId xmlns:p14="http://schemas.microsoft.com/office/powerpoint/2010/main" val="86601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.73%</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2F5A7A9D-5385-4492-9E41-C01C8B14D0A2}"/>
              </a:ext>
            </a:extLst>
          </p:cNvPr>
          <p:cNvSpPr txBox="1"/>
          <p:nvPr/>
        </p:nvSpPr>
        <p:spPr>
          <a:xfrm>
            <a:off x="64453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73771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Type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Type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331049"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58628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57849" y="4929808"/>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Type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Hydrous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79.00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84.49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85.14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100.25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106.22</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112.69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119.61</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Anhydrous</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16.41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17.37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18.56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18.44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19.24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20.27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21.33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22.45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23.70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25.04</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9108363F-647E-4D57-9EB9-E3426B3CE745}"/>
              </a:ext>
            </a:extLst>
          </p:cNvPr>
          <p:cNvSpPr txBox="1"/>
          <p:nvPr/>
        </p:nvSpPr>
        <p:spPr>
          <a:xfrm>
            <a:off x="6527069" y="40009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61F2B0EA-93D6-4B0C-91C9-C825AD948931}"/>
              </a:ext>
            </a:extLst>
          </p:cNvPr>
          <p:cNvSpPr txBox="1"/>
          <p:nvPr/>
        </p:nvSpPr>
        <p:spPr>
          <a:xfrm>
            <a:off x="6646384" y="586719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78106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485386"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546533"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83.73</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91.17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96.70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102.27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95.68</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100.63</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106.71</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113.01</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119.80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127.05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134.99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6.94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5.20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6.34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6.96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7.90</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8.02</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8.57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8.87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9.33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9.66</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1A001F4D-F626-4A81-AB4A-75680DDD30D3}"/>
              </a:ext>
            </a:extLst>
          </p:cNvPr>
          <p:cNvSpPr txBox="1"/>
          <p:nvPr/>
        </p:nvSpPr>
        <p:spPr>
          <a:xfrm>
            <a:off x="6553022"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F615529-1E80-4DA8-B47F-E519EFDB13D0}"/>
              </a:ext>
            </a:extLst>
          </p:cNvPr>
          <p:cNvSpPr txBox="1"/>
          <p:nvPr/>
        </p:nvSpPr>
        <p:spPr>
          <a:xfrm>
            <a:off x="6646384" y="566916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59310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565473426"/>
              </p:ext>
            </p:extLst>
          </p:nvPr>
        </p:nvGraphicFramePr>
        <p:xfrm>
          <a:off x="125895" y="663405"/>
          <a:ext cx="8753063" cy="5894243"/>
        </p:xfrm>
        <a:graphic>
          <a:graphicData uri="http://schemas.openxmlformats.org/drawingml/2006/table">
            <a:tbl>
              <a:tblPr firstRow="1" bandRow="1">
                <a:tableStyleId>{5C22544A-7EE6-4342-B048-85BDC9FD1C3A}</a:tableStyleId>
              </a:tblPr>
              <a:tblGrid>
                <a:gridCol w="805010">
                  <a:extLst>
                    <a:ext uri="{9D8B030D-6E8A-4147-A177-3AD203B41FA5}">
                      <a16:colId xmlns:a16="http://schemas.microsoft.com/office/drawing/2014/main" val="20000"/>
                    </a:ext>
                  </a:extLst>
                </a:gridCol>
                <a:gridCol w="938709">
                  <a:extLst>
                    <a:ext uri="{9D8B030D-6E8A-4147-A177-3AD203B41FA5}">
                      <a16:colId xmlns:a16="http://schemas.microsoft.com/office/drawing/2014/main" val="20001"/>
                    </a:ext>
                  </a:extLst>
                </a:gridCol>
                <a:gridCol w="826502">
                  <a:extLst>
                    <a:ext uri="{9D8B030D-6E8A-4147-A177-3AD203B41FA5}">
                      <a16:colId xmlns:a16="http://schemas.microsoft.com/office/drawing/2014/main" val="20002"/>
                    </a:ext>
                  </a:extLst>
                </a:gridCol>
                <a:gridCol w="6182842">
                  <a:extLst>
                    <a:ext uri="{9D8B030D-6E8A-4147-A177-3AD203B41FA5}">
                      <a16:colId xmlns:a16="http://schemas.microsoft.com/office/drawing/2014/main" val="20003"/>
                    </a:ext>
                  </a:extLst>
                </a:gridCol>
              </a:tblGrid>
              <a:tr h="184121">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An Introduction &amp; Product Classification</a:t>
                      </a: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Research Methodology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indent="0">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Executive Summary</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Voice of Customer/End User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006521"/>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290617488"/>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4.2.</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 Faced (Need-Gap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94631344"/>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4.3.</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Satisfaction Level of Product Pricing (N=50)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81149258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a:t>
                      </a: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005"/>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006"/>
                  </a:ext>
                </a:extLst>
              </a:tr>
              <a:tr h="206312">
                <a:tc>
                  <a:txBody>
                    <a:bodyPr/>
                    <a:lstStyle/>
                    <a:p>
                      <a:pPr marL="0" algn="ctr" defTabSz="914400" rtl="0" eaLnBrk="1" latinLnBrk="0" hangingPunct="1">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008"/>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Type (Hydrous, Anhydrous)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622988"/>
                  </a:ext>
                </a:extLst>
              </a:tr>
              <a:tr h="29900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 (Industrial Grade, Reagent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638667"/>
                  </a:ext>
                </a:extLst>
              </a:tr>
              <a:tr h="29900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 (Agriculture, Animal Husbandry, Healthcare, Industrial , Chemicals,  Leather and Textiles &amp; Others)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308338"/>
                  </a:ext>
                </a:extLst>
              </a:tr>
              <a:tr h="32439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Country (Indonesia, Malaysia, Philippines; Vietnam; Thailand;  and Rest of Southeast Asia)</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997402"/>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Company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771213"/>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Mapping</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solidFill>
                  </a:tcPr>
                </a:tc>
                <a:extLst>
                  <a:ext uri="{0D108BD9-81ED-4DB2-BD59-A6C34878D82A}">
                    <a16:rowId xmlns:a16="http://schemas.microsoft.com/office/drawing/2014/main" val="79848359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6348763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435828036"/>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818660"/>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5804690"/>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78626"/>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09528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5424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846093598"/>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41530667"/>
                  </a:ext>
                </a:extLst>
              </a:tr>
            </a:tbl>
          </a:graphicData>
        </a:graphic>
      </p:graphicFrame>
    </p:spTree>
    <p:extLst>
      <p:ext uri="{BB962C8B-B14F-4D97-AF65-F5344CB8AC3E}">
        <p14:creationId xmlns:p14="http://schemas.microsoft.com/office/powerpoint/2010/main" val="360120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93640"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73717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66700" y="3909520"/>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(USD Million)</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201588"/>
            <a:ext cx="7553698"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62820" y="4281347"/>
          <a:ext cx="8362080" cy="206104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56478">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38.55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41.36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43.43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46.12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43.42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45.49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47.97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50.59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53.35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56.33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59.46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20.14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21.78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23.65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25.33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24.25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25.62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27.36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29.01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30.81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32.84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13.84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13.98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15.46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16.56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16.08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17.29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18.41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19.60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22.40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7.81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9.37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9.99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186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3.66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4.04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9030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4.92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5.34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5.16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5.27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6.33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6.50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0" name="TextBox 9">
            <a:extLst>
              <a:ext uri="{FF2B5EF4-FFF2-40B4-BE49-F238E27FC236}">
                <a16:creationId xmlns:a16="http://schemas.microsoft.com/office/drawing/2014/main" id="{4F68D609-1A29-4D33-9FC2-DED9FCC6C56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8CB9C748-8401-40D1-9A11-1AF310774F1C}"/>
              </a:ext>
            </a:extLst>
          </p:cNvPr>
          <p:cNvSpPr txBox="1"/>
          <p:nvPr/>
        </p:nvSpPr>
        <p:spPr>
          <a:xfrm>
            <a:off x="6546976" y="647745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5966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Country</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508092"/>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Country, 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604656"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14086" y="378242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By Value, 2016-2026F (USD Million)</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flipV="1">
            <a:off x="265086" y="4050964"/>
            <a:ext cx="7527194" cy="11273"/>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90956" y="4240372"/>
          <a:ext cx="8362088" cy="2141251"/>
        </p:xfrm>
        <a:graphic>
          <a:graphicData uri="http://schemas.openxmlformats.org/drawingml/2006/table">
            <a:tbl>
              <a:tblPr>
                <a:tableStyleId>{8EC20E35-A176-4012-BC5E-935CFFF8708E}</a:tableStyleId>
              </a:tblPr>
              <a:tblGrid>
                <a:gridCol w="893385">
                  <a:extLst>
                    <a:ext uri="{9D8B030D-6E8A-4147-A177-3AD203B41FA5}">
                      <a16:colId xmlns:a16="http://schemas.microsoft.com/office/drawing/2014/main" val="2017731148"/>
                    </a:ext>
                  </a:extLst>
                </a:gridCol>
                <a:gridCol w="678973">
                  <a:extLst>
                    <a:ext uri="{9D8B030D-6E8A-4147-A177-3AD203B41FA5}">
                      <a16:colId xmlns:a16="http://schemas.microsoft.com/office/drawing/2014/main" val="2667391389"/>
                    </a:ext>
                  </a:extLst>
                </a:gridCol>
                <a:gridCol w="678973">
                  <a:extLst>
                    <a:ext uri="{9D8B030D-6E8A-4147-A177-3AD203B41FA5}">
                      <a16:colId xmlns:a16="http://schemas.microsoft.com/office/drawing/2014/main" val="3750729452"/>
                    </a:ext>
                  </a:extLst>
                </a:gridCol>
                <a:gridCol w="678973">
                  <a:extLst>
                    <a:ext uri="{9D8B030D-6E8A-4147-A177-3AD203B41FA5}">
                      <a16:colId xmlns:a16="http://schemas.microsoft.com/office/drawing/2014/main" val="425130346"/>
                    </a:ext>
                  </a:extLst>
                </a:gridCol>
                <a:gridCol w="678973">
                  <a:extLst>
                    <a:ext uri="{9D8B030D-6E8A-4147-A177-3AD203B41FA5}">
                      <a16:colId xmlns:a16="http://schemas.microsoft.com/office/drawing/2014/main" val="1091415442"/>
                    </a:ext>
                  </a:extLst>
                </a:gridCol>
                <a:gridCol w="678973">
                  <a:extLst>
                    <a:ext uri="{9D8B030D-6E8A-4147-A177-3AD203B41FA5}">
                      <a16:colId xmlns:a16="http://schemas.microsoft.com/office/drawing/2014/main" val="2869642291"/>
                    </a:ext>
                  </a:extLst>
                </a:gridCol>
                <a:gridCol w="678973">
                  <a:extLst>
                    <a:ext uri="{9D8B030D-6E8A-4147-A177-3AD203B41FA5}">
                      <a16:colId xmlns:a16="http://schemas.microsoft.com/office/drawing/2014/main" val="1492483844"/>
                    </a:ext>
                  </a:extLst>
                </a:gridCol>
                <a:gridCol w="678973">
                  <a:extLst>
                    <a:ext uri="{9D8B030D-6E8A-4147-A177-3AD203B41FA5}">
                      <a16:colId xmlns:a16="http://schemas.microsoft.com/office/drawing/2014/main" val="536896032"/>
                    </a:ext>
                  </a:extLst>
                </a:gridCol>
                <a:gridCol w="678973">
                  <a:extLst>
                    <a:ext uri="{9D8B030D-6E8A-4147-A177-3AD203B41FA5}">
                      <a16:colId xmlns:a16="http://schemas.microsoft.com/office/drawing/2014/main" val="2293403703"/>
                    </a:ext>
                  </a:extLst>
                </a:gridCol>
                <a:gridCol w="678973">
                  <a:extLst>
                    <a:ext uri="{9D8B030D-6E8A-4147-A177-3AD203B41FA5}">
                      <a16:colId xmlns:a16="http://schemas.microsoft.com/office/drawing/2014/main" val="2748373219"/>
                    </a:ext>
                  </a:extLst>
                </a:gridCol>
                <a:gridCol w="678973">
                  <a:extLst>
                    <a:ext uri="{9D8B030D-6E8A-4147-A177-3AD203B41FA5}">
                      <a16:colId xmlns:a16="http://schemas.microsoft.com/office/drawing/2014/main" val="316596246"/>
                    </a:ext>
                  </a:extLst>
                </a:gridCol>
                <a:gridCol w="678973">
                  <a:extLst>
                    <a:ext uri="{9D8B030D-6E8A-4147-A177-3AD203B41FA5}">
                      <a16:colId xmlns:a16="http://schemas.microsoft.com/office/drawing/2014/main" val="2656604351"/>
                    </a:ext>
                  </a:extLst>
                </a:gridCol>
              </a:tblGrid>
              <a:tr h="312807">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Country</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35.95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37.88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40.08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42.57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40.31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42.38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44.75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47.19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49.75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55.06</a:t>
                      </a:r>
                    </a:p>
                  </a:txBody>
                  <a:tcPr marL="9525" marR="9525" marT="9525" marB="0" anchor="ctr"/>
                </a:tc>
                <a:extLst>
                  <a:ext uri="{0D108BD9-81ED-4DB2-BD59-A6C34878D82A}">
                    <a16:rowId xmlns:a16="http://schemas.microsoft.com/office/drawing/2014/main" val="865856288"/>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Malaysia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18.73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19.99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21.39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22.58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24.26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25.59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27.04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28.63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30.24</a:t>
                      </a:r>
                    </a:p>
                  </a:txBody>
                  <a:tcPr marL="9525" marR="9525" marT="9525" marB="0" anchor="ctr"/>
                </a:tc>
                <a:extLst>
                  <a:ext uri="{0D108BD9-81ED-4DB2-BD59-A6C34878D82A}">
                    <a16:rowId xmlns:a16="http://schemas.microsoft.com/office/drawing/2014/main" val="3954528466"/>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Vietnam</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18.67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20.03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21.97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22.92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24.50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26.15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30.23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32.78</a:t>
                      </a:r>
                    </a:p>
                  </a:txBody>
                  <a:tcPr marL="9525" marR="9525" marT="9525" marB="0" anchor="ctr"/>
                </a:tc>
                <a:extLst>
                  <a:ext uri="{0D108BD9-81ED-4DB2-BD59-A6C34878D82A}">
                    <a16:rowId xmlns:a16="http://schemas.microsoft.com/office/drawing/2014/main" val="3384936204"/>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Philippine</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8.13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8.55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9.53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8.79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9.33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9.86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10.40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10.96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11.54</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12.17</a:t>
                      </a:r>
                    </a:p>
                  </a:txBody>
                  <a:tcPr marL="9525" marR="9525" marT="9525" marB="0" anchor="ctr"/>
                </a:tc>
                <a:extLst>
                  <a:ext uri="{0D108BD9-81ED-4DB2-BD59-A6C34878D82A}">
                    <a16:rowId xmlns:a16="http://schemas.microsoft.com/office/drawing/2014/main" val="3532000357"/>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4.37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4.69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5.12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5.70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6.33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6.70</a:t>
                      </a:r>
                    </a:p>
                  </a:txBody>
                  <a:tcPr marL="9525" marR="9525" marT="9525" marB="0" anchor="ctr"/>
                </a:tc>
                <a:extLst>
                  <a:ext uri="{0D108BD9-81ED-4DB2-BD59-A6C34878D82A}">
                    <a16:rowId xmlns:a16="http://schemas.microsoft.com/office/drawing/2014/main" val="2892999225"/>
                  </a:ext>
                </a:extLst>
              </a:tr>
              <a:tr h="413419">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Rest of South East Asia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4.82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5.89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6.24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6.55</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6.90</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7.28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7.69</a:t>
                      </a:r>
                    </a:p>
                  </a:txBody>
                  <a:tcPr marL="9525" marR="9525" marT="9525" marB="0" anchor="ctr"/>
                </a:tc>
                <a:extLst>
                  <a:ext uri="{0D108BD9-81ED-4DB2-BD59-A6C34878D82A}">
                    <a16:rowId xmlns:a16="http://schemas.microsoft.com/office/drawing/2014/main" val="3579791866"/>
                  </a:ext>
                </a:extLst>
              </a:tr>
            </a:tbl>
          </a:graphicData>
        </a:graphic>
      </p:graphicFrame>
      <p:sp>
        <p:nvSpPr>
          <p:cNvPr id="10" name="TextBox 9">
            <a:extLst>
              <a:ext uri="{FF2B5EF4-FFF2-40B4-BE49-F238E27FC236}">
                <a16:creationId xmlns:a16="http://schemas.microsoft.com/office/drawing/2014/main" id="{CD551EE3-72E3-4BC3-95C6-BC6B3F2EC00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0B3BB6C7-47FE-4109-8527-2BCB19ADE5E0}"/>
              </a:ext>
            </a:extLst>
          </p:cNvPr>
          <p:cNvSpPr txBox="1"/>
          <p:nvPr/>
        </p:nvSpPr>
        <p:spPr>
          <a:xfrm>
            <a:off x="6546976" y="64532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115890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By Company</a:t>
            </a:r>
          </a:p>
        </p:txBody>
      </p:sp>
      <p:graphicFrame>
        <p:nvGraphicFramePr>
          <p:cNvPr id="6" name="Chart 5">
            <a:extLst>
              <a:ext uri="{FF2B5EF4-FFF2-40B4-BE49-F238E27FC236}">
                <a16:creationId xmlns:a16="http://schemas.microsoft.com/office/drawing/2014/main" id="{2F19E96E-40ED-4D61-97D8-EC23E9C26FC0}"/>
              </a:ext>
            </a:extLst>
          </p:cNvPr>
          <p:cNvGraphicFramePr/>
          <p:nvPr>
            <p:extLst>
              <p:ext uri="{D42A27DB-BD31-4B8C-83A1-F6EECF244321}">
                <p14:modId xmlns:p14="http://schemas.microsoft.com/office/powerpoint/2010/main" val="817446918"/>
              </p:ext>
            </p:extLst>
          </p:nvPr>
        </p:nvGraphicFramePr>
        <p:xfrm>
          <a:off x="714954" y="1543867"/>
          <a:ext cx="6759271" cy="2692786"/>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147DDC35-A1C3-43AE-8CE0-BBAC8AE97FC0}"/>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XX: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Company, By Value, 2020 (USD Million)</a:t>
            </a:r>
          </a:p>
        </p:txBody>
      </p:sp>
      <p:cxnSp>
        <p:nvCxnSpPr>
          <p:cNvPr id="15" name="Straight Connector 14">
            <a:extLst>
              <a:ext uri="{FF2B5EF4-FFF2-40B4-BE49-F238E27FC236}">
                <a16:creationId xmlns:a16="http://schemas.microsoft.com/office/drawing/2014/main" id="{C04F4498-8FA3-4E0C-8BE0-2A81E62804FE}"/>
              </a:ext>
            </a:extLst>
          </p:cNvPr>
          <p:cNvCxnSpPr>
            <a:cxnSpLocks/>
          </p:cNvCxnSpPr>
          <p:nvPr/>
        </p:nvCxnSpPr>
        <p:spPr>
          <a:xfrm>
            <a:off x="346097" y="1216256"/>
            <a:ext cx="7300407" cy="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2A5447A-C854-4395-AD8A-03B51AD53FE2}"/>
              </a:ext>
            </a:extLst>
          </p:cNvPr>
          <p:cNvSpPr/>
          <p:nvPr/>
        </p:nvSpPr>
        <p:spPr>
          <a:xfrm>
            <a:off x="714954" y="4480537"/>
            <a:ext cx="6076736" cy="1860446"/>
          </a:xfrm>
          <a:prstGeom prst="rect">
            <a:avLst/>
          </a:prstGeom>
        </p:spPr>
        <p:txBody>
          <a:bodyPr wrap="square">
            <a:spAutoFit/>
          </a:bodyPr>
          <a:lstStyle/>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p:txBody>
      </p:sp>
      <p:sp>
        <p:nvSpPr>
          <p:cNvPr id="8" name="TextBox 7">
            <a:extLst>
              <a:ext uri="{FF2B5EF4-FFF2-40B4-BE49-F238E27FC236}">
                <a16:creationId xmlns:a16="http://schemas.microsoft.com/office/drawing/2014/main" id="{DAC9C36E-973F-417A-9CBA-00EC241ECD8B}"/>
              </a:ext>
            </a:extLst>
          </p:cNvPr>
          <p:cNvSpPr txBox="1"/>
          <p:nvPr/>
        </p:nvSpPr>
        <p:spPr>
          <a:xfrm>
            <a:off x="6071982" y="4036598"/>
            <a:ext cx="2337955" cy="2000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88489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992423" cy="12666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3384933" y="-2262670"/>
              <a:ext cx="4449536" cy="1274670"/>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954854"/>
              <a:ext cx="3037091" cy="34744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3414429" y="-988000"/>
              <a:ext cx="4415018" cy="35076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282086082"/>
              </p:ext>
            </p:extLst>
          </p:nvPr>
        </p:nvGraphicFramePr>
        <p:xfrm>
          <a:off x="1110195" y="1265569"/>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2131" y="2632221"/>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4238100"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978752" y="1521712"/>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17.26 USD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091576" y="2149412"/>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5.81%</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Country</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11: </a:t>
            </a:r>
            <a:r>
              <a:rPr lang="en-IN" dirty="0"/>
              <a:t>South-East Asia Copper Sulphate Market </a:t>
            </a:r>
            <a:r>
              <a:rPr lang="en-US" dirty="0"/>
              <a:t>Size (USD Million) &amp; Growth Rate (%), By Country, 2021E-2026F</a:t>
            </a:r>
          </a:p>
        </p:txBody>
      </p:sp>
    </p:spTree>
    <p:extLst>
      <p:ext uri="{BB962C8B-B14F-4D97-AF65-F5344CB8AC3E}">
        <p14:creationId xmlns:p14="http://schemas.microsoft.com/office/powerpoint/2010/main" val="3562313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171111" cy="94624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2574908" y="-2262669"/>
              <a:ext cx="5259561" cy="919253"/>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295636"/>
              <a:ext cx="2171111" cy="38152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2600994" y="-1316424"/>
              <a:ext cx="5228453" cy="3836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1704841905"/>
              </p:ext>
            </p:extLst>
          </p:nvPr>
        </p:nvGraphicFramePr>
        <p:xfrm>
          <a:off x="1163202" y="1212561"/>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27991" y="2313003"/>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349597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23859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14.80 USD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35395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5.49%</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End Use</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11: </a:t>
            </a:r>
            <a:r>
              <a:rPr lang="en-IN" dirty="0"/>
              <a:t>South-East Asia Copper Sulphate Market </a:t>
            </a:r>
            <a:r>
              <a:rPr lang="en-US" dirty="0"/>
              <a:t>Size (USD Million) &amp; Growth Rate (%), By End Use, 2021E-2026F</a:t>
            </a:r>
          </a:p>
        </p:txBody>
      </p:sp>
    </p:spTree>
    <p:extLst>
      <p:ext uri="{BB962C8B-B14F-4D97-AF65-F5344CB8AC3E}">
        <p14:creationId xmlns:p14="http://schemas.microsoft.com/office/powerpoint/2010/main" val="46007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4856941" cy="736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5234652" y="-2262669"/>
              <a:ext cx="2599817" cy="736101"/>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505782"/>
              <a:ext cx="4872111" cy="40253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5247261" y="-1536354"/>
              <a:ext cx="2582186" cy="40559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746705950"/>
              </p:ext>
            </p:extLst>
          </p:nvPr>
        </p:nvGraphicFramePr>
        <p:xfrm>
          <a:off x="1117855" y="1268844"/>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4495" y="2127475"/>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594762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469024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51.79 USD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15517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5.84%</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a:t>
            </a:r>
            <a:r>
              <a:rPr lang="en-IN" sz="1400" b="1" dirty="0">
                <a:solidFill>
                  <a:prstClr val="black"/>
                </a:solidFill>
                <a:latin typeface="Arial" panose="020B0604020202020204" pitchFamily="34" charset="0"/>
                <a:cs typeface="Arial" panose="020B0604020202020204" pitchFamily="34" charset="0"/>
              </a:rPr>
              <a:t>Grade</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11: </a:t>
            </a:r>
            <a:r>
              <a:rPr lang="en-IN" dirty="0"/>
              <a:t>South-East Asia Copper Sulphate Market </a:t>
            </a:r>
            <a:r>
              <a:rPr lang="en-US" dirty="0"/>
              <a:t>Size (USD Million) &amp; Growth Rate (%), By Grade, 2021E-2026F</a:t>
            </a:r>
          </a:p>
        </p:txBody>
      </p:sp>
    </p:spTree>
    <p:extLst>
      <p:ext uri="{BB962C8B-B14F-4D97-AF65-F5344CB8AC3E}">
        <p14:creationId xmlns:p14="http://schemas.microsoft.com/office/powerpoint/2010/main" val="263482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Indonesia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6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4.86</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2.65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Subtitle 2">
            <a:extLst>
              <a:ext uri="{FF2B5EF4-FFF2-40B4-BE49-F238E27FC236}">
                <a16:creationId xmlns:a16="http://schemas.microsoft.com/office/drawing/2014/main" id="{4FEAA9D9-51A9-4C7A-B407-F5FF7C0AA1FF}"/>
              </a:ext>
            </a:extLst>
          </p:cNvPr>
          <p:cNvSpPr txBox="1">
            <a:spLocks/>
          </p:cNvSpPr>
          <p:nvPr/>
        </p:nvSpPr>
        <p:spPr>
          <a:xfrm>
            <a:off x="291295" y="3889944"/>
            <a:ext cx="4477834" cy="2644622"/>
          </a:xfrm>
          <a:prstGeom prst="rect">
            <a:avLst/>
          </a:prstGeom>
        </p:spPr>
        <p:style>
          <a:lnRef idx="1">
            <a:schemeClr val="accent2"/>
          </a:lnRef>
          <a:fillRef idx="2">
            <a:schemeClr val="accent2"/>
          </a:fillRef>
          <a:effectRef idx="1">
            <a:schemeClr val="accent2"/>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Java is estimated to be the dominating region in the Indonesia Copper Sulphate market with a share of 41.80% in 2020, owing to the rapid development in infrastructure coupled with the increasing investments into the agriculture and  animal husbandry sector, which have resulted in the expansion of copper sulphate market.</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rising population, increasing urbanization, growing manufacturing and process industries  and rapidly increasing industrial and infrastructural development activities in the region have increased the need for copper sulphate (industrial and reagent).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83993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61317"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94944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33.48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35.85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37.67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37.09</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41.66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44.05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46.55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49.13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51.77</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2.47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2.41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3.20</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3.30</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378213A-F115-4828-8F9C-889C45F0F243}"/>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0730E8F5-5E8D-46B7-95BD-37780375B0EB}"/>
              </a:ext>
            </a:extLst>
          </p:cNvPr>
          <p:cNvSpPr txBox="1"/>
          <p:nvPr/>
        </p:nvSpPr>
        <p:spPr>
          <a:xfrm>
            <a:off x="6646384" y="56833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393003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76078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362820" y="406454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490372" y="4356617"/>
            <a:ext cx="704088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B529C1A-14D3-4C14-84CA-6B0BF2FB76BB}"/>
              </a:ext>
            </a:extLst>
          </p:cNvPr>
          <p:cNvCxnSpPr>
            <a:cxnSpLocks/>
          </p:cNvCxnSpPr>
          <p:nvPr/>
        </p:nvCxnSpPr>
        <p:spPr>
          <a:xfrm>
            <a:off x="216052" y="1036248"/>
            <a:ext cx="7315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0AEAFD6-BBAF-4BE3-AC8B-9B5F6A8E2867}"/>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5CECF796-79CE-423C-8AEE-AA847AE3E5D0}"/>
              </a:ext>
            </a:extLst>
          </p:cNvPr>
          <p:cNvSpPr txBox="1"/>
          <p:nvPr/>
        </p:nvSpPr>
        <p:spPr>
          <a:xfrm>
            <a:off x="6673976" y="642254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A44B570C-F66E-4D4E-93A9-9F0CEAE85330}"/>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00EFC1A8-0F86-44A0-9D1D-0A7D4695F7E6}"/>
              </a:ext>
            </a:extLst>
          </p:cNvPr>
          <p:cNvGraphicFramePr>
            <a:graphicFrameLocks noGrp="1"/>
          </p:cNvGraphicFramePr>
          <p:nvPr/>
        </p:nvGraphicFramePr>
        <p:xfrm>
          <a:off x="362820" y="4413868"/>
          <a:ext cx="8362080" cy="2008675"/>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48179">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24.73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27.32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2436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95235">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Tree>
    <p:extLst>
      <p:ext uri="{BB962C8B-B14F-4D97-AF65-F5344CB8AC3E}">
        <p14:creationId xmlns:p14="http://schemas.microsoft.com/office/powerpoint/2010/main" val="209348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nvGraphicFramePr>
        <p:xfrm>
          <a:off x="152400" y="756172"/>
          <a:ext cx="8518075" cy="5925863"/>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123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405047">
                  <a:extLst>
                    <a:ext uri="{9D8B030D-6E8A-4147-A177-3AD203B41FA5}">
                      <a16:colId xmlns:a16="http://schemas.microsoft.com/office/drawing/2014/main" val="20003"/>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4880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3278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393768"/>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54101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a:noFill/>
                    </a:lnL>
                    <a:lnB w="12700" cmpd="sng">
                      <a:noFill/>
                    </a:lnB>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13200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68775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78031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83937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05021"/>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22739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45237"/>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0805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88567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45223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81325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77622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05985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6541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7939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548771"/>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132283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2648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63263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Philippines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508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6438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350939"/>
                  </a:ext>
                </a:extLst>
              </a:tr>
            </a:tbl>
          </a:graphicData>
        </a:graphic>
      </p:graphicFrame>
    </p:spTree>
    <p:extLst>
      <p:ext uri="{BB962C8B-B14F-4D97-AF65-F5344CB8AC3E}">
        <p14:creationId xmlns:p14="http://schemas.microsoft.com/office/powerpoint/2010/main" val="222310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5153003" cy="1793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Database</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Indonesia GDP Growth Rate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Indonesia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64552" y="3861579"/>
            <a:ext cx="3924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3548496003"/>
              </p:ext>
            </p:extLst>
          </p:nvPr>
        </p:nvGraphicFramePr>
        <p:xfrm>
          <a:off x="4605499" y="4110962"/>
          <a:ext cx="3858500" cy="203439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798928573"/>
                  </a:ext>
                </a:extLst>
              </a:tr>
              <a:tr h="262250">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8.60</a:t>
                      </a: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1.79</a:t>
                      </a: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1.75</a:t>
                      </a: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0.92</a:t>
                      </a: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Brazil</a:t>
                      </a:r>
                    </a:p>
                  </a:txBody>
                  <a:tcPr marL="72000" marR="72000" marT="36000" marB="3600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0.61</a:t>
                      </a: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8ECE063D-DD9F-4FAD-9C47-4C7A547A1D48}"/>
              </a:ext>
            </a:extLst>
          </p:cNvPr>
          <p:cNvGraphicFramePr/>
          <p:nvPr>
            <p:extLst>
              <p:ext uri="{D42A27DB-BD31-4B8C-83A1-F6EECF244321}">
                <p14:modId xmlns:p14="http://schemas.microsoft.com/office/powerpoint/2010/main" val="3657893291"/>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366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05837"/>
            <a:ext cx="355854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Farmers across all geographies are using large quantities of copper sulphate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Indonesia</a:t>
            </a:r>
          </a:p>
        </p:txBody>
      </p:sp>
      <p:pic>
        <p:nvPicPr>
          <p:cNvPr id="3" name="Picture 2">
            <a:extLst>
              <a:ext uri="{FF2B5EF4-FFF2-40B4-BE49-F238E27FC236}">
                <a16:creationId xmlns:a16="http://schemas.microsoft.com/office/drawing/2014/main" id="{2499E896-5843-41ED-96F7-990E37652360}"/>
              </a:ext>
            </a:extLst>
          </p:cNvPr>
          <p:cNvPicPr>
            <a:picLocks noChangeAspect="1"/>
          </p:cNvPicPr>
          <p:nvPr/>
        </p:nvPicPr>
        <p:blipFill>
          <a:blip r:embed="rId2"/>
          <a:stretch>
            <a:fillRect/>
          </a:stretch>
        </p:blipFill>
        <p:spPr>
          <a:xfrm>
            <a:off x="664417" y="1890180"/>
            <a:ext cx="1672610" cy="834353"/>
          </a:xfrm>
          <a:prstGeom prst="rect">
            <a:avLst/>
          </a:prstGeom>
        </p:spPr>
      </p:pic>
      <p:pic>
        <p:nvPicPr>
          <p:cNvPr id="13" name="Picture 12">
            <a:extLst>
              <a:ext uri="{FF2B5EF4-FFF2-40B4-BE49-F238E27FC236}">
                <a16:creationId xmlns:a16="http://schemas.microsoft.com/office/drawing/2014/main" id="{88F30E61-C74C-4A8A-AF85-85A32586AB51}"/>
              </a:ext>
            </a:extLst>
          </p:cNvPr>
          <p:cNvPicPr>
            <a:picLocks noChangeAspect="1"/>
          </p:cNvPicPr>
          <p:nvPr/>
        </p:nvPicPr>
        <p:blipFill>
          <a:blip r:embed="rId3"/>
          <a:stretch>
            <a:fillRect/>
          </a:stretch>
        </p:blipFill>
        <p:spPr>
          <a:xfrm>
            <a:off x="2620616" y="2116220"/>
            <a:ext cx="1802297" cy="581417"/>
          </a:xfrm>
          <a:prstGeom prst="rect">
            <a:avLst/>
          </a:prstGeom>
        </p:spPr>
      </p:pic>
      <p:pic>
        <p:nvPicPr>
          <p:cNvPr id="17" name="Picture 16">
            <a:extLst>
              <a:ext uri="{FF2B5EF4-FFF2-40B4-BE49-F238E27FC236}">
                <a16:creationId xmlns:a16="http://schemas.microsoft.com/office/drawing/2014/main" id="{F70D0BC8-1779-4295-8653-161CDA829361}"/>
              </a:ext>
            </a:extLst>
          </p:cNvPr>
          <p:cNvPicPr>
            <a:picLocks noChangeAspect="1"/>
          </p:cNvPicPr>
          <p:nvPr/>
        </p:nvPicPr>
        <p:blipFill>
          <a:blip r:embed="rId4"/>
          <a:stretch>
            <a:fillRect/>
          </a:stretch>
        </p:blipFill>
        <p:spPr>
          <a:xfrm>
            <a:off x="418775" y="3457935"/>
            <a:ext cx="1918252" cy="628650"/>
          </a:xfrm>
          <a:prstGeom prst="rect">
            <a:avLst/>
          </a:prstGeom>
        </p:spPr>
      </p:pic>
      <p:pic>
        <p:nvPicPr>
          <p:cNvPr id="20" name="Picture 19">
            <a:extLst>
              <a:ext uri="{FF2B5EF4-FFF2-40B4-BE49-F238E27FC236}">
                <a16:creationId xmlns:a16="http://schemas.microsoft.com/office/drawing/2014/main" id="{58AB334E-D176-4364-84EC-8B2C152D5986}"/>
              </a:ext>
            </a:extLst>
          </p:cNvPr>
          <p:cNvPicPr>
            <a:picLocks noChangeAspect="1"/>
          </p:cNvPicPr>
          <p:nvPr/>
        </p:nvPicPr>
        <p:blipFill>
          <a:blip r:embed="rId5"/>
          <a:stretch>
            <a:fillRect/>
          </a:stretch>
        </p:blipFill>
        <p:spPr>
          <a:xfrm>
            <a:off x="2466713" y="3424607"/>
            <a:ext cx="2102388" cy="628650"/>
          </a:xfrm>
          <a:prstGeom prst="rect">
            <a:avLst/>
          </a:prstGeom>
        </p:spPr>
      </p:pic>
      <p:pic>
        <p:nvPicPr>
          <p:cNvPr id="24" name="Picture 23">
            <a:extLst>
              <a:ext uri="{FF2B5EF4-FFF2-40B4-BE49-F238E27FC236}">
                <a16:creationId xmlns:a16="http://schemas.microsoft.com/office/drawing/2014/main" id="{E71EE5FA-D0A1-4707-92AB-A7497B9DEF23}"/>
              </a:ext>
            </a:extLst>
          </p:cNvPr>
          <p:cNvPicPr>
            <a:picLocks noChangeAspect="1"/>
          </p:cNvPicPr>
          <p:nvPr/>
        </p:nvPicPr>
        <p:blipFill>
          <a:blip r:embed="rId6"/>
          <a:stretch>
            <a:fillRect/>
          </a:stretch>
        </p:blipFill>
        <p:spPr>
          <a:xfrm>
            <a:off x="1585293" y="4926494"/>
            <a:ext cx="1878168" cy="716032"/>
          </a:xfrm>
          <a:prstGeom prst="rect">
            <a:avLst/>
          </a:prstGeom>
        </p:spPr>
      </p:pic>
    </p:spTree>
    <p:extLst>
      <p:ext uri="{BB962C8B-B14F-4D97-AF65-F5344CB8AC3E}">
        <p14:creationId xmlns:p14="http://schemas.microsoft.com/office/powerpoint/2010/main" val="479460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Thailand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86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1741" y="85387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flipV="1">
            <a:off x="291295" y="1145940"/>
            <a:ext cx="6175766" cy="58984"/>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33433"/>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5.52%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3.77</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38CFDCD4-BAB4-41D7-A4A0-EEAFD86FEE4A}"/>
              </a:ext>
            </a:extLst>
          </p:cNvPr>
          <p:cNvSpPr txBox="1"/>
          <p:nvPr/>
        </p:nvSpPr>
        <p:spPr>
          <a:xfrm>
            <a:off x="6529272" y="362393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Subtitle 2">
            <a:extLst>
              <a:ext uri="{FF2B5EF4-FFF2-40B4-BE49-F238E27FC236}">
                <a16:creationId xmlns:a16="http://schemas.microsoft.com/office/drawing/2014/main" id="{CD2443DF-C985-48EF-B44D-6644CB7ABE44}"/>
              </a:ext>
            </a:extLst>
          </p:cNvPr>
          <p:cNvSpPr txBox="1">
            <a:spLocks/>
          </p:cNvSpPr>
          <p:nvPr/>
        </p:nvSpPr>
        <p:spPr>
          <a:xfrm>
            <a:off x="291295" y="3839383"/>
            <a:ext cx="4373880" cy="2552400"/>
          </a:xfrm>
          <a:prstGeom prst="rect">
            <a:avLst/>
          </a:prstGeom>
        </p:spPr>
        <p:style>
          <a:lnRef idx="1">
            <a:schemeClr val="accent5"/>
          </a:lnRef>
          <a:fillRef idx="2">
            <a:schemeClr val="accent5"/>
          </a:fillRef>
          <a:effectRef idx="1">
            <a:schemeClr val="accent5"/>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Thailand copper sulphate market stood at 5.07 USD Million in 2020 and is anticipated to reach 6.70 USD Million at a healthy CAGR of 5.52% in 2026F. The growing demand from agricultural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Moreover, increasing industrialization and rapid urbanization in the country contributed to the increasing market for the product. The rising electrical industry in the country also boosted the demand of the chemical where it is used an electrolyte in copper plating.</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370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2.51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62D9C698-BBD6-413D-8A80-5DCF57DBBD95}"/>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96025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34812"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858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3.95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4.36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4.86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6.14</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7A6CF22-A98E-4AE8-B030-ECCDC89339DE}"/>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CCA3F8C5-D38F-43F7-8739-2FDEC21C494A}"/>
              </a:ext>
            </a:extLst>
          </p:cNvPr>
          <p:cNvSpPr txBox="1"/>
          <p:nvPr/>
        </p:nvSpPr>
        <p:spPr>
          <a:xfrm>
            <a:off x="6646384" y="578424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953066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Volume,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341105"/>
            <a:ext cx="6949440" cy="32682"/>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E60CD13-0D0B-4E93-94E0-E1FB3593BF5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5641126-A9C4-430A-97E5-8C61F9EBD146}"/>
              </a:ext>
            </a:extLst>
          </p:cNvPr>
          <p:cNvSpPr txBox="1"/>
          <p:nvPr/>
        </p:nvSpPr>
        <p:spPr>
          <a:xfrm>
            <a:off x="6566830" y="635099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3E07543C-8813-43B1-9CB4-96D84207C10F}"/>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Table 14">
            <a:extLst>
              <a:ext uri="{FF2B5EF4-FFF2-40B4-BE49-F238E27FC236}">
                <a16:creationId xmlns:a16="http://schemas.microsoft.com/office/drawing/2014/main" id="{EEBBF18E-6C43-4730-A55A-9E266E818782}"/>
              </a:ext>
            </a:extLst>
          </p:cNvPr>
          <p:cNvGraphicFramePr>
            <a:graphicFrameLocks noGrp="1"/>
          </p:cNvGraphicFramePr>
          <p:nvPr/>
        </p:nvGraphicFramePr>
        <p:xfrm>
          <a:off x="362820" y="4453624"/>
          <a:ext cx="8066821" cy="2131554"/>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361">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2.07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2.19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809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313297">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Tree>
    <p:extLst>
      <p:ext uri="{BB962C8B-B14F-4D97-AF65-F5344CB8AC3E}">
        <p14:creationId xmlns:p14="http://schemas.microsoft.com/office/powerpoint/2010/main" val="2231372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499397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817905116"/>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Thailand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(current US$) Billion, 2015-2020</a:t>
            </a: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Thailand </a:t>
            </a:r>
            <a:r>
              <a:rPr lang="en-US" sz="1000" b="1" kern="0" dirty="0">
                <a:latin typeface="Verdana" panose="020B0604030504040204" pitchFamily="34" charset="0"/>
                <a:ea typeface="Verdana" panose="020B0604030504040204" pitchFamily="34" charset="0"/>
                <a:cs typeface="Verdana" panose="020B0604030504040204" pitchFamily="34" charset="0"/>
              </a:rPr>
              <a:t>Top 4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48139" y="3872399"/>
            <a:ext cx="354893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307757980"/>
              </p:ext>
            </p:extLst>
          </p:nvPr>
        </p:nvGraphicFramePr>
        <p:xfrm>
          <a:off x="4605499" y="4322994"/>
          <a:ext cx="3754844" cy="1468073"/>
        </p:xfrm>
        <a:graphic>
          <a:graphicData uri="http://schemas.openxmlformats.org/drawingml/2006/table">
            <a:tbl>
              <a:tblPr>
                <a:tableStyleId>{3B4B98B0-60AC-42C2-AFA5-B58CD77FA1E5}</a:tableStyleId>
              </a:tblPr>
              <a:tblGrid>
                <a:gridCol w="1877422">
                  <a:extLst>
                    <a:ext uri="{9D8B030D-6E8A-4147-A177-3AD203B41FA5}">
                      <a16:colId xmlns:a16="http://schemas.microsoft.com/office/drawing/2014/main" val="435593215"/>
                    </a:ext>
                  </a:extLst>
                </a:gridCol>
                <a:gridCol w="1877422">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Countries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Japan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India</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3A27F49B-269F-449F-BE42-943AA3401581}"/>
              </a:ext>
            </a:extLst>
          </p:cNvPr>
          <p:cNvGraphicFramePr/>
          <p:nvPr>
            <p:extLst>
              <p:ext uri="{D42A27DB-BD31-4B8C-83A1-F6EECF244321}">
                <p14:modId xmlns:p14="http://schemas.microsoft.com/office/powerpoint/2010/main" val="371446026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3B1D0D16-2226-4559-9480-8227FE127752}"/>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440153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843972"/>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64555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05349"/>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76258"/>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05837"/>
            <a:ext cx="355854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Farmers across all geographies are using large quantities of copper sulphate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Thailand</a:t>
            </a:r>
          </a:p>
        </p:txBody>
      </p:sp>
      <p:pic>
        <p:nvPicPr>
          <p:cNvPr id="3" name="Picture 2">
            <a:extLst>
              <a:ext uri="{FF2B5EF4-FFF2-40B4-BE49-F238E27FC236}">
                <a16:creationId xmlns:a16="http://schemas.microsoft.com/office/drawing/2014/main" id="{2A8FDD65-6BF5-4226-AB21-333D0BB4D8DF}"/>
              </a:ext>
            </a:extLst>
          </p:cNvPr>
          <p:cNvPicPr>
            <a:picLocks noChangeAspect="1"/>
          </p:cNvPicPr>
          <p:nvPr/>
        </p:nvPicPr>
        <p:blipFill>
          <a:blip r:embed="rId2"/>
          <a:stretch>
            <a:fillRect/>
          </a:stretch>
        </p:blipFill>
        <p:spPr>
          <a:xfrm>
            <a:off x="504970" y="3070342"/>
            <a:ext cx="1939120" cy="802871"/>
          </a:xfrm>
          <a:prstGeom prst="rect">
            <a:avLst/>
          </a:prstGeom>
        </p:spPr>
      </p:pic>
      <p:pic>
        <p:nvPicPr>
          <p:cNvPr id="13" name="Picture 12">
            <a:extLst>
              <a:ext uri="{FF2B5EF4-FFF2-40B4-BE49-F238E27FC236}">
                <a16:creationId xmlns:a16="http://schemas.microsoft.com/office/drawing/2014/main" id="{2442D994-7615-47F9-94B0-6BB74798F377}"/>
              </a:ext>
            </a:extLst>
          </p:cNvPr>
          <p:cNvPicPr>
            <a:picLocks noChangeAspect="1"/>
          </p:cNvPicPr>
          <p:nvPr/>
        </p:nvPicPr>
        <p:blipFill>
          <a:blip r:embed="rId3"/>
          <a:stretch>
            <a:fillRect/>
          </a:stretch>
        </p:blipFill>
        <p:spPr>
          <a:xfrm>
            <a:off x="1366583" y="4518640"/>
            <a:ext cx="1939120" cy="495300"/>
          </a:xfrm>
          <a:prstGeom prst="rect">
            <a:avLst/>
          </a:prstGeom>
        </p:spPr>
      </p:pic>
      <p:pic>
        <p:nvPicPr>
          <p:cNvPr id="17" name="Picture 16">
            <a:extLst>
              <a:ext uri="{FF2B5EF4-FFF2-40B4-BE49-F238E27FC236}">
                <a16:creationId xmlns:a16="http://schemas.microsoft.com/office/drawing/2014/main" id="{023A6B1D-4CDF-446A-990A-D41346740DF5}"/>
              </a:ext>
            </a:extLst>
          </p:cNvPr>
          <p:cNvPicPr>
            <a:picLocks noChangeAspect="1"/>
          </p:cNvPicPr>
          <p:nvPr/>
        </p:nvPicPr>
        <p:blipFill>
          <a:blip r:embed="rId4"/>
          <a:stretch>
            <a:fillRect/>
          </a:stretch>
        </p:blipFill>
        <p:spPr>
          <a:xfrm>
            <a:off x="2718161" y="1721597"/>
            <a:ext cx="1800830" cy="881435"/>
          </a:xfrm>
          <a:prstGeom prst="rect">
            <a:avLst/>
          </a:prstGeom>
        </p:spPr>
      </p:pic>
      <p:pic>
        <p:nvPicPr>
          <p:cNvPr id="20" name="Picture 19">
            <a:extLst>
              <a:ext uri="{FF2B5EF4-FFF2-40B4-BE49-F238E27FC236}">
                <a16:creationId xmlns:a16="http://schemas.microsoft.com/office/drawing/2014/main" id="{CB409F4D-C1D5-4CD1-9C97-73ED1CE214A7}"/>
              </a:ext>
            </a:extLst>
          </p:cNvPr>
          <p:cNvPicPr>
            <a:picLocks noChangeAspect="1"/>
          </p:cNvPicPr>
          <p:nvPr/>
        </p:nvPicPr>
        <p:blipFill>
          <a:blip r:embed="rId5"/>
          <a:stretch>
            <a:fillRect/>
          </a:stretch>
        </p:blipFill>
        <p:spPr>
          <a:xfrm>
            <a:off x="643260" y="1618997"/>
            <a:ext cx="1800830" cy="984035"/>
          </a:xfrm>
          <a:prstGeom prst="rect">
            <a:avLst/>
          </a:prstGeom>
        </p:spPr>
      </p:pic>
      <p:pic>
        <p:nvPicPr>
          <p:cNvPr id="4" name="Picture 3">
            <a:extLst>
              <a:ext uri="{FF2B5EF4-FFF2-40B4-BE49-F238E27FC236}">
                <a16:creationId xmlns:a16="http://schemas.microsoft.com/office/drawing/2014/main" id="{0E279901-BE68-49B3-A5CC-95B1345B078C}"/>
              </a:ext>
            </a:extLst>
          </p:cNvPr>
          <p:cNvPicPr>
            <a:picLocks noChangeAspect="1"/>
          </p:cNvPicPr>
          <p:nvPr/>
        </p:nvPicPr>
        <p:blipFill>
          <a:blip r:embed="rId6"/>
          <a:stretch>
            <a:fillRect/>
          </a:stretch>
        </p:blipFill>
        <p:spPr>
          <a:xfrm>
            <a:off x="3021495" y="3041736"/>
            <a:ext cx="1311965" cy="809625"/>
          </a:xfrm>
          <a:prstGeom prst="rect">
            <a:avLst/>
          </a:prstGeom>
        </p:spPr>
      </p:pic>
      <p:pic>
        <p:nvPicPr>
          <p:cNvPr id="15" name="Picture 14">
            <a:extLst>
              <a:ext uri="{FF2B5EF4-FFF2-40B4-BE49-F238E27FC236}">
                <a16:creationId xmlns:a16="http://schemas.microsoft.com/office/drawing/2014/main" id="{ECBAB967-F70E-425E-A219-1EF9E2EE1336}"/>
              </a:ext>
            </a:extLst>
          </p:cNvPr>
          <p:cNvPicPr>
            <a:picLocks noChangeAspect="1"/>
          </p:cNvPicPr>
          <p:nvPr/>
        </p:nvPicPr>
        <p:blipFill>
          <a:blip r:embed="rId7"/>
          <a:stretch>
            <a:fillRect/>
          </a:stretch>
        </p:blipFill>
        <p:spPr>
          <a:xfrm>
            <a:off x="1366583" y="5362753"/>
            <a:ext cx="2317521" cy="771525"/>
          </a:xfrm>
          <a:prstGeom prst="rect">
            <a:avLst/>
          </a:prstGeom>
        </p:spPr>
      </p:pic>
    </p:spTree>
    <p:extLst>
      <p:ext uri="{BB962C8B-B14F-4D97-AF65-F5344CB8AC3E}">
        <p14:creationId xmlns:p14="http://schemas.microsoft.com/office/powerpoint/2010/main" val="397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Malaysia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nvGraphicFramePr>
        <p:xfrm>
          <a:off x="152400" y="769424"/>
          <a:ext cx="8518075" cy="5794778"/>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259273">
                  <a:extLst>
                    <a:ext uri="{9D8B030D-6E8A-4147-A177-3AD203B41FA5}">
                      <a16:colId xmlns:a16="http://schemas.microsoft.com/office/drawing/2014/main" val="20003"/>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471683"/>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1154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46738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10.3.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Import &amp; Export Statistics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769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10.4.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22402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a:t>
                      </a: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596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 </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 Rest of Asia Region</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Dynamics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1"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Impact Analysis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Drivers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Challenges/Restraints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Trends &amp; Developments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solidFill>
                      <a:schemeClr val="bg1"/>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Benchmarking </a:t>
                      </a: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(Supplier-wise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Supplier </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Customer Analysis (Buyer Coordinates and Consumption Behavior of Top 25 companies in South-East Asia)</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0463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Plant Location</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780604"/>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Grade Wise Monthly Consumption</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5801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 Details</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80286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Contact Person – Person Name, Email Id, Designation</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3602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Incoterms</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70092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Packaging Details</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7060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Competitive Landscape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5732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16.1.</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Company Profiles (Leading 5 Companies)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0861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17.</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Strategic Recommendations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116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About Us &amp; Disclaimer</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056832"/>
                  </a:ext>
                </a:extLst>
              </a:tr>
            </a:tbl>
          </a:graphicData>
        </a:graphic>
      </p:graphicFrame>
    </p:spTree>
    <p:extLst>
      <p:ext uri="{BB962C8B-B14F-4D97-AF65-F5344CB8AC3E}">
        <p14:creationId xmlns:p14="http://schemas.microsoft.com/office/powerpoint/2010/main" val="341391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6972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261794"/>
            <a:ext cx="621792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5.61%</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3.92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6461C85D-C858-4E7D-9484-A312A0BDDB32}"/>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5E28FF65-25F3-4EC6-856E-BCDB0D58F2D6}"/>
              </a:ext>
            </a:extLst>
          </p:cNvPr>
          <p:cNvGraphicFramePr/>
          <p:nvPr>
            <p:extLst>
              <p:ext uri="{D42A27DB-BD31-4B8C-83A1-F6EECF244321}">
                <p14:modId xmlns:p14="http://schemas.microsoft.com/office/powerpoint/2010/main" val="874009547"/>
              </p:ext>
            </p:extLst>
          </p:nvPr>
        </p:nvGraphicFramePr>
        <p:xfrm>
          <a:off x="4886742" y="4376523"/>
          <a:ext cx="3699882" cy="187408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9D694EB3-B5A6-48B8-B802-8A50C37AA176}"/>
              </a:ext>
            </a:extLst>
          </p:cNvPr>
          <p:cNvSpPr txBox="1"/>
          <p:nvPr/>
        </p:nvSpPr>
        <p:spPr>
          <a:xfrm>
            <a:off x="4714544" y="4078818"/>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Malaysia Real GDP Growth, 2015-2020 (%)</a:t>
            </a:r>
          </a:p>
        </p:txBody>
      </p:sp>
      <p:cxnSp>
        <p:nvCxnSpPr>
          <p:cNvPr id="20" name="Straight Connector 19">
            <a:extLst>
              <a:ext uri="{FF2B5EF4-FFF2-40B4-BE49-F238E27FC236}">
                <a16:creationId xmlns:a16="http://schemas.microsoft.com/office/drawing/2014/main" id="{481F0DA5-D460-4737-A68F-16420D194B25}"/>
              </a:ext>
            </a:extLst>
          </p:cNvPr>
          <p:cNvCxnSpPr>
            <a:cxnSpLocks/>
          </p:cNvCxnSpPr>
          <p:nvPr/>
        </p:nvCxnSpPr>
        <p:spPr>
          <a:xfrm>
            <a:off x="443695" y="1357324"/>
            <a:ext cx="6480566" cy="0"/>
          </a:xfrm>
          <a:prstGeom prst="line">
            <a:avLst/>
          </a:prstGeom>
        </p:spPr>
        <p:style>
          <a:lnRef idx="1">
            <a:schemeClr val="dk1"/>
          </a:lnRef>
          <a:fillRef idx="0">
            <a:schemeClr val="dk1"/>
          </a:fillRef>
          <a:effectRef idx="0">
            <a:schemeClr val="dk1"/>
          </a:effectRef>
          <a:fontRef idx="minor">
            <a:schemeClr val="tx1"/>
          </a:fontRef>
        </p:style>
      </p:cxnSp>
      <p:sp>
        <p:nvSpPr>
          <p:cNvPr id="22" name="Subtitle 2">
            <a:extLst>
              <a:ext uri="{FF2B5EF4-FFF2-40B4-BE49-F238E27FC236}">
                <a16:creationId xmlns:a16="http://schemas.microsoft.com/office/drawing/2014/main" id="{048BFCC1-9D04-4E2B-B81F-BB58B6E1A66A}"/>
              </a:ext>
            </a:extLst>
          </p:cNvPr>
          <p:cNvSpPr txBox="1">
            <a:spLocks/>
          </p:cNvSpPr>
          <p:nvPr/>
        </p:nvSpPr>
        <p:spPr>
          <a:xfrm>
            <a:off x="291295" y="3839383"/>
            <a:ext cx="4280705" cy="2552400"/>
          </a:xfrm>
          <a:prstGeom prst="rect">
            <a:avLst/>
          </a:prstGeom>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Malaysia copper sulphate market stood at 21.84 USD Million in 2020 and is anticipated to reach 30.24 USD Million at a healthy CAGR of 5.61% in 2026F. The increasing demand from industrial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the constant demand from the agriculture sector where it is used as a fungicide, pesticide or herbicide contributed to the rising market for copper sulphate in the country. The increasing healthcare sector also boosted the demand for the chemical.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10364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4.59</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6C77CA6-6F73-4F9F-899F-6A92CD137EA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950349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34812"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858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17.35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21.53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20.26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22.54</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23.76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25.12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27.95</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1.38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0.77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1.27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1.58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1.73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1.83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A0C6939-127A-47EA-B38C-CFE9BC518959}"/>
              </a:ext>
            </a:extLst>
          </p:cNvPr>
          <p:cNvSpPr txBox="1"/>
          <p:nvPr/>
        </p:nvSpPr>
        <p:spPr>
          <a:xfrm>
            <a:off x="6527118" y="396702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BCA6602A-053E-42D0-8431-FF631921CB8F}"/>
              </a:ext>
            </a:extLst>
          </p:cNvPr>
          <p:cNvSpPr txBox="1"/>
          <p:nvPr/>
        </p:nvSpPr>
        <p:spPr>
          <a:xfrm>
            <a:off x="663418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6069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341105"/>
            <a:ext cx="6858000" cy="3268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4DE0AAA-DBBD-478D-B4FA-A3D6878D4473}"/>
              </a:ext>
            </a:extLst>
          </p:cNvPr>
          <p:cNvCxnSpPr>
            <a:cxnSpLocks/>
          </p:cNvCxnSpPr>
          <p:nvPr/>
        </p:nvCxnSpPr>
        <p:spPr>
          <a:xfrm>
            <a:off x="198120" y="1094745"/>
            <a:ext cx="722309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FD2F23B-7631-443B-AEAD-3EFA7FF89449}"/>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9FF5ED5E-7AA1-4427-BBCC-82FAB0382E41}"/>
              </a:ext>
            </a:extLst>
          </p:cNvPr>
          <p:cNvSpPr txBox="1"/>
          <p:nvPr/>
        </p:nvSpPr>
        <p:spPr>
          <a:xfrm>
            <a:off x="6566830" y="64451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E704A909-C5AC-4E3D-BEB5-7AC1E7DC6074}"/>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8A6C784B-2CAB-4EA7-A0DC-3FC1CB94896C}"/>
              </a:ext>
            </a:extLst>
          </p:cNvPr>
          <p:cNvGraphicFramePr>
            <a:graphicFrameLocks noGrp="1"/>
          </p:cNvGraphicFramePr>
          <p:nvPr/>
        </p:nvGraphicFramePr>
        <p:xfrm>
          <a:off x="362820" y="4440372"/>
          <a:ext cx="8066821" cy="2038021"/>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123">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7.89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8.75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10.03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12.33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7.44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787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21407">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Tree>
    <p:extLst>
      <p:ext uri="{BB962C8B-B14F-4D97-AF65-F5344CB8AC3E}">
        <p14:creationId xmlns:p14="http://schemas.microsoft.com/office/powerpoint/2010/main" val="4165293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499397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651721477"/>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Malaysia Herbicide Consumption, (</a:t>
            </a:r>
            <a:r>
              <a:rPr lang="en-US" sz="1000" b="1" kern="0" dirty="0" err="1">
                <a:latin typeface="Verdana" panose="020B0604030504040204" pitchFamily="34" charset="0"/>
                <a:ea typeface="Verdana" panose="020B0604030504040204" pitchFamily="34" charset="0"/>
                <a:cs typeface="Verdana" panose="020B0604030504040204" pitchFamily="34" charset="0"/>
              </a:rPr>
              <a:t>Tonnes</a:t>
            </a:r>
            <a:r>
              <a:rPr lang="en-US" sz="1000" b="1" kern="0" dirty="0">
                <a:latin typeface="Verdana" panose="020B0604030504040204" pitchFamily="34" charset="0"/>
                <a:ea typeface="Verdana" panose="020B0604030504040204" pitchFamily="34" charset="0"/>
                <a:cs typeface="Verdana" panose="020B0604030504040204" pitchFamily="34" charset="0"/>
              </a:rPr>
              <a:t>), 2015- 2019 </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39" y="3872399"/>
            <a:ext cx="385200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004501" y="627816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Malaysia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627651" y="3872399"/>
            <a:ext cx="3456175"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464858226"/>
              </p:ext>
            </p:extLst>
          </p:nvPr>
        </p:nvGraphicFramePr>
        <p:xfrm>
          <a:off x="4605499" y="4309742"/>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(Kilo Tonnes)</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3.91</a:t>
                      </a:r>
                    </a:p>
                  </a:txBody>
                  <a:tcPr marL="0" marR="0" marT="0" marB="0" anchor="b"/>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1.02</a:t>
                      </a:r>
                    </a:p>
                  </a:txBody>
                  <a:tcPr marL="0" marR="0" marT="0" marB="0" anchor="b"/>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0.58</a:t>
                      </a:r>
                    </a:p>
                  </a:txBody>
                  <a:tcPr marL="0" marR="0" marT="0" marB="0" anchor="b"/>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0.18</a:t>
                      </a:r>
                    </a:p>
                  </a:txBody>
                  <a:tcPr marL="0" marR="0" marT="0" marB="0" anchor="b"/>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0.17</a:t>
                      </a:r>
                    </a:p>
                  </a:txBody>
                  <a:tcPr marL="0" marR="0" marT="0" marB="0" anchor="b"/>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 ITC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1CACFCC9-EC08-493A-9711-EF43B82DB8C8}"/>
              </a:ext>
            </a:extLst>
          </p:cNvPr>
          <p:cNvGraphicFramePr/>
          <p:nvPr>
            <p:extLst>
              <p:ext uri="{D42A27DB-BD31-4B8C-83A1-F6EECF244321}">
                <p14:modId xmlns:p14="http://schemas.microsoft.com/office/powerpoint/2010/main" val="4098532419"/>
              </p:ext>
            </p:extLst>
          </p:nvPr>
        </p:nvGraphicFramePr>
        <p:xfrm>
          <a:off x="138428" y="4124075"/>
          <a:ext cx="4346570" cy="2076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4312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76258"/>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as well as American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98353"/>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19089"/>
            <a:ext cx="355854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Farmers across all geographies are using large quantities of copper sulphate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Malaysia</a:t>
            </a:r>
          </a:p>
        </p:txBody>
      </p:sp>
      <p:pic>
        <p:nvPicPr>
          <p:cNvPr id="3" name="Picture 2">
            <a:extLst>
              <a:ext uri="{FF2B5EF4-FFF2-40B4-BE49-F238E27FC236}">
                <a16:creationId xmlns:a16="http://schemas.microsoft.com/office/drawing/2014/main" id="{0A9416C3-3650-457A-9080-9822D1615F02}"/>
              </a:ext>
            </a:extLst>
          </p:cNvPr>
          <p:cNvPicPr>
            <a:picLocks noChangeAspect="1"/>
          </p:cNvPicPr>
          <p:nvPr/>
        </p:nvPicPr>
        <p:blipFill>
          <a:blip r:embed="rId2"/>
          <a:stretch>
            <a:fillRect/>
          </a:stretch>
        </p:blipFill>
        <p:spPr>
          <a:xfrm>
            <a:off x="378964" y="1654592"/>
            <a:ext cx="2079400" cy="860150"/>
          </a:xfrm>
          <a:prstGeom prst="rect">
            <a:avLst/>
          </a:prstGeom>
        </p:spPr>
      </p:pic>
      <p:pic>
        <p:nvPicPr>
          <p:cNvPr id="13" name="Picture 12">
            <a:extLst>
              <a:ext uri="{FF2B5EF4-FFF2-40B4-BE49-F238E27FC236}">
                <a16:creationId xmlns:a16="http://schemas.microsoft.com/office/drawing/2014/main" id="{8BD58F4D-3D16-4F24-9C2A-FBBFA57E2F22}"/>
              </a:ext>
            </a:extLst>
          </p:cNvPr>
          <p:cNvPicPr>
            <a:picLocks noChangeAspect="1"/>
          </p:cNvPicPr>
          <p:nvPr/>
        </p:nvPicPr>
        <p:blipFill>
          <a:blip r:embed="rId3"/>
          <a:stretch>
            <a:fillRect/>
          </a:stretch>
        </p:blipFill>
        <p:spPr>
          <a:xfrm>
            <a:off x="675629" y="3182069"/>
            <a:ext cx="970877" cy="983664"/>
          </a:xfrm>
          <a:prstGeom prst="rect">
            <a:avLst/>
          </a:prstGeom>
        </p:spPr>
      </p:pic>
      <p:pic>
        <p:nvPicPr>
          <p:cNvPr id="17" name="Picture 16">
            <a:extLst>
              <a:ext uri="{FF2B5EF4-FFF2-40B4-BE49-F238E27FC236}">
                <a16:creationId xmlns:a16="http://schemas.microsoft.com/office/drawing/2014/main" id="{B7ACDD8F-74FC-4480-95D8-53943F4E1657}"/>
              </a:ext>
            </a:extLst>
          </p:cNvPr>
          <p:cNvPicPr>
            <a:picLocks noChangeAspect="1"/>
          </p:cNvPicPr>
          <p:nvPr/>
        </p:nvPicPr>
        <p:blipFill>
          <a:blip r:embed="rId4"/>
          <a:stretch>
            <a:fillRect/>
          </a:stretch>
        </p:blipFill>
        <p:spPr>
          <a:xfrm>
            <a:off x="2613164" y="3537704"/>
            <a:ext cx="1419225" cy="752475"/>
          </a:xfrm>
          <a:prstGeom prst="rect">
            <a:avLst/>
          </a:prstGeom>
        </p:spPr>
      </p:pic>
      <p:pic>
        <p:nvPicPr>
          <p:cNvPr id="20" name="Picture 19">
            <a:extLst>
              <a:ext uri="{FF2B5EF4-FFF2-40B4-BE49-F238E27FC236}">
                <a16:creationId xmlns:a16="http://schemas.microsoft.com/office/drawing/2014/main" id="{79CDFE78-F319-41F1-B508-6C547668AA06}"/>
              </a:ext>
            </a:extLst>
          </p:cNvPr>
          <p:cNvPicPr>
            <a:picLocks noChangeAspect="1"/>
          </p:cNvPicPr>
          <p:nvPr/>
        </p:nvPicPr>
        <p:blipFill>
          <a:blip r:embed="rId5"/>
          <a:stretch>
            <a:fillRect/>
          </a:stretch>
        </p:blipFill>
        <p:spPr>
          <a:xfrm>
            <a:off x="2673252" y="1859427"/>
            <a:ext cx="1832486" cy="986618"/>
          </a:xfrm>
          <a:prstGeom prst="rect">
            <a:avLst/>
          </a:prstGeom>
        </p:spPr>
      </p:pic>
      <p:pic>
        <p:nvPicPr>
          <p:cNvPr id="38" name="Picture 37">
            <a:extLst>
              <a:ext uri="{FF2B5EF4-FFF2-40B4-BE49-F238E27FC236}">
                <a16:creationId xmlns:a16="http://schemas.microsoft.com/office/drawing/2014/main" id="{B97FA636-F102-4D3F-ACD8-893DE41A2F22}"/>
              </a:ext>
            </a:extLst>
          </p:cNvPr>
          <p:cNvPicPr>
            <a:picLocks noChangeAspect="1"/>
          </p:cNvPicPr>
          <p:nvPr/>
        </p:nvPicPr>
        <p:blipFill>
          <a:blip r:embed="rId6"/>
          <a:stretch>
            <a:fillRect/>
          </a:stretch>
        </p:blipFill>
        <p:spPr>
          <a:xfrm>
            <a:off x="1275445" y="4935632"/>
            <a:ext cx="1733549" cy="581417"/>
          </a:xfrm>
          <a:prstGeom prst="rect">
            <a:avLst/>
          </a:prstGeom>
        </p:spPr>
      </p:pic>
    </p:spTree>
    <p:extLst>
      <p:ext uri="{BB962C8B-B14F-4D97-AF65-F5344CB8AC3E}">
        <p14:creationId xmlns:p14="http://schemas.microsoft.com/office/powerpoint/2010/main" val="184371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Vietnam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62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87A62AA-A6D1-40D8-BF96-996CC769DE4E}"/>
              </a:ext>
            </a:extLst>
          </p:cNvPr>
          <p:cNvSpPr txBox="1"/>
          <p:nvPr/>
        </p:nvSpPr>
        <p:spPr>
          <a:xfrm>
            <a:off x="4459375" y="3804114"/>
            <a:ext cx="4373880" cy="522900"/>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1: Vietnam Animal Feed Raw Material Consumption, By Value, 2016-20226 (USD Million)</a:t>
            </a:r>
          </a:p>
        </p:txBody>
      </p:sp>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204924"/>
            <a:ext cx="6056496"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7.42%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4.15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2EEC6018-79AE-49CD-A78F-2121D4D98D40}"/>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Chart 15">
            <a:extLst>
              <a:ext uri="{FF2B5EF4-FFF2-40B4-BE49-F238E27FC236}">
                <a16:creationId xmlns:a16="http://schemas.microsoft.com/office/drawing/2014/main" id="{DB31955F-89AA-46D5-83D8-4D159186DD1E}"/>
              </a:ext>
            </a:extLst>
          </p:cNvPr>
          <p:cNvGraphicFramePr/>
          <p:nvPr>
            <p:extLst>
              <p:ext uri="{D42A27DB-BD31-4B8C-83A1-F6EECF244321}">
                <p14:modId xmlns:p14="http://schemas.microsoft.com/office/powerpoint/2010/main" val="4091800818"/>
              </p:ext>
            </p:extLst>
          </p:nvPr>
        </p:nvGraphicFramePr>
        <p:xfrm>
          <a:off x="4315570" y="4433103"/>
          <a:ext cx="4572000" cy="185500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4CF48702-2631-421C-B325-8F56D213DB07}"/>
              </a:ext>
            </a:extLst>
          </p:cNvPr>
          <p:cNvSpPr txBox="1"/>
          <p:nvPr/>
        </p:nvSpPr>
        <p:spPr>
          <a:xfrm>
            <a:off x="6546976" y="634945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cxnSp>
        <p:nvCxnSpPr>
          <p:cNvPr id="9" name="Straight Connector 8">
            <a:extLst>
              <a:ext uri="{FF2B5EF4-FFF2-40B4-BE49-F238E27FC236}">
                <a16:creationId xmlns:a16="http://schemas.microsoft.com/office/drawing/2014/main" id="{E89D9A8D-3F36-4459-9287-34E4F713BC2A}"/>
              </a:ext>
            </a:extLst>
          </p:cNvPr>
          <p:cNvCxnSpPr>
            <a:cxnSpLocks/>
          </p:cNvCxnSpPr>
          <p:nvPr/>
        </p:nvCxnSpPr>
        <p:spPr>
          <a:xfrm>
            <a:off x="4553447" y="4065564"/>
            <a:ext cx="4206240" cy="0"/>
          </a:xfrm>
          <a:prstGeom prst="line">
            <a:avLst/>
          </a:prstGeom>
        </p:spPr>
        <p:style>
          <a:lnRef idx="2">
            <a:schemeClr val="dk1"/>
          </a:lnRef>
          <a:fillRef idx="0">
            <a:schemeClr val="dk1"/>
          </a:fillRef>
          <a:effectRef idx="1">
            <a:schemeClr val="dk1"/>
          </a:effectRef>
          <a:fontRef idx="minor">
            <a:schemeClr val="tx1"/>
          </a:fontRef>
        </p:style>
      </p:cxnSp>
      <p:sp>
        <p:nvSpPr>
          <p:cNvPr id="25" name="Subtitle 2">
            <a:extLst>
              <a:ext uri="{FF2B5EF4-FFF2-40B4-BE49-F238E27FC236}">
                <a16:creationId xmlns:a16="http://schemas.microsoft.com/office/drawing/2014/main" id="{5D95E438-FB89-4E47-AB02-B0BA5E100B38}"/>
              </a:ext>
            </a:extLst>
          </p:cNvPr>
          <p:cNvSpPr txBox="1">
            <a:spLocks/>
          </p:cNvSpPr>
          <p:nvPr/>
        </p:nvSpPr>
        <p:spPr>
          <a:xfrm>
            <a:off x="357810" y="3829878"/>
            <a:ext cx="3857146" cy="2553114"/>
          </a:xfrm>
          <a:prstGeom prst="rect">
            <a:avLst/>
          </a:prstGeom>
          <a:solidFill>
            <a:schemeClr val="tx2">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market of copper sulphate in Vietnam stood at 21.97 USD Million and is expected to reach at 32.78 USD Million growing at a healthy CAGR of 7.42% for the forecasted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increasing industrial sector in the country stimulated the market for copper sulphate where it is used in printing, paint, dyestuffs, and decorative trades. The increasing demand from healthcare sector also contributed to the rising demand of the chemical in the country.</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75153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4.70</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3.05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4CE7C288-A617-4EE3-BBAC-55F16799E79F}"/>
              </a:ext>
            </a:extLst>
          </p:cNvPr>
          <p:cNvSpPr txBox="1"/>
          <p:nvPr/>
        </p:nvSpPr>
        <p:spPr>
          <a:xfrm>
            <a:off x="6717967" y="34744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F3439F74-4572-4EE2-8316-1CCBA5918E71}"/>
              </a:ext>
            </a:extLst>
          </p:cNvPr>
          <p:cNvSpPr txBox="1"/>
          <p:nvPr/>
        </p:nvSpPr>
        <p:spPr>
          <a:xfrm>
            <a:off x="211372" y="5806063"/>
            <a:ext cx="8494934" cy="753732"/>
          </a:xfrm>
          <a:prstGeom prst="rect">
            <a:avLst/>
          </a:prstGeom>
          <a:solidFill>
            <a:schemeClr val="accent5">
              <a:lumMod val="60000"/>
              <a:lumOff val="40000"/>
            </a:schemeClr>
          </a:solidFill>
        </p:spPr>
        <p:txBody>
          <a:bodyPr wrap="square" rtlCol="0">
            <a:spAutoFit/>
          </a:bodyPr>
          <a:lstStyle/>
          <a:p>
            <a:pPr marL="171450" indent="-171450" algn="just" fontAlgn="base">
              <a:lnSpc>
                <a:spcPct val="150000"/>
              </a:lnSpc>
              <a:spcBef>
                <a:spcPts val="600"/>
              </a:spcBef>
              <a:spcAft>
                <a:spcPct val="0"/>
              </a:spcAft>
              <a:buFont typeface="Arial" panose="020B0604020202020204" pitchFamily="34" charset="0"/>
              <a:buChar char="•"/>
            </a:pP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Vietnam has very limited land capacity and is therefore is not self sufficient in producing agricultural raw materials that are required to process raw materials. As a result, the country is highly dependent on the imports of agriculture feed raw materials such as copper sulphate, soybean meal, corn and wheat.</a:t>
            </a:r>
            <a:endParaRPr lang="en-US" sz="1000"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F3860987-E953-4949-A37B-177893512005}"/>
              </a:ext>
            </a:extLst>
          </p:cNvPr>
          <p:cNvSpPr txBox="1"/>
          <p:nvPr/>
        </p:nvSpPr>
        <p:spPr>
          <a:xfrm>
            <a:off x="211741" y="3795515"/>
            <a:ext cx="7912930"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Vietnam Number of Animal Farms,</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2015-2020 (Units)</a:t>
            </a:r>
          </a:p>
        </p:txBody>
      </p:sp>
      <p:graphicFrame>
        <p:nvGraphicFramePr>
          <p:cNvPr id="15" name="Chart 14">
            <a:extLst>
              <a:ext uri="{FF2B5EF4-FFF2-40B4-BE49-F238E27FC236}">
                <a16:creationId xmlns:a16="http://schemas.microsoft.com/office/drawing/2014/main" id="{86E8E35B-1934-41F1-8381-CF71B3E5C1C1}"/>
              </a:ext>
            </a:extLst>
          </p:cNvPr>
          <p:cNvGraphicFramePr/>
          <p:nvPr>
            <p:extLst>
              <p:ext uri="{D42A27DB-BD31-4B8C-83A1-F6EECF244321}">
                <p14:modId xmlns:p14="http://schemas.microsoft.com/office/powerpoint/2010/main" val="1059543730"/>
              </p:ext>
            </p:extLst>
          </p:nvPr>
        </p:nvGraphicFramePr>
        <p:xfrm>
          <a:off x="281721" y="4030484"/>
          <a:ext cx="8121245" cy="149316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7D414CD-6FEF-4F78-AB34-406CD709C108}"/>
              </a:ext>
            </a:extLst>
          </p:cNvPr>
          <p:cNvSpPr txBox="1"/>
          <p:nvPr/>
        </p:nvSpPr>
        <p:spPr>
          <a:xfrm>
            <a:off x="6717967" y="556709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373469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34812"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95735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17.19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18.99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20.75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21.50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22.85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24.41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26.20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28.27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30.79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6ACC116-3ADE-4D04-B51A-852AF0F6F901}"/>
              </a:ext>
            </a:extLst>
          </p:cNvPr>
          <p:cNvSpPr txBox="1"/>
          <p:nvPr/>
        </p:nvSpPr>
        <p:spPr>
          <a:xfrm>
            <a:off x="6527118" y="39906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5777FB34-F803-4CB1-9217-591A0A10E15F}"/>
              </a:ext>
            </a:extLst>
          </p:cNvPr>
          <p:cNvSpPr txBox="1"/>
          <p:nvPr/>
        </p:nvSpPr>
        <p:spPr>
          <a:xfrm>
            <a:off x="6527118" y="578760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8217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spc="0" dirty="0">
                <a:solidFill>
                  <a:schemeClr val="tx1">
                    <a:lumMod val="85000"/>
                    <a:lumOff val="15000"/>
                  </a:schemeClr>
                </a:solidFill>
                <a:latin typeface="Montserrat" panose="02000505000000020004" pitchFamily="2" charset="0"/>
              </a:rPr>
              <a:t>Table of Contents : Additional Customization</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73797016"/>
              </p:ext>
            </p:extLst>
          </p:nvPr>
        </p:nvGraphicFramePr>
        <p:xfrm>
          <a:off x="152400" y="769424"/>
          <a:ext cx="8518075" cy="2454723"/>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5969402">
                  <a:extLst>
                    <a:ext uri="{9D8B030D-6E8A-4147-A177-3AD203B41FA5}">
                      <a16:colId xmlns:a16="http://schemas.microsoft.com/office/drawing/2014/main" val="20002"/>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a:t>
                      </a: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Process Details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Manufacturing Cost Analysis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Raw Material</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Margin</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Variable Cost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Demand-Supply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75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Country-Wise Import of Copper Sulphate in South-East Asia , By Value &amp; Volume - 2020</a:t>
                      </a:r>
                      <a:endPar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Country</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bl>
          </a:graphicData>
        </a:graphic>
      </p:graphicFrame>
    </p:spTree>
    <p:extLst>
      <p:ext uri="{BB962C8B-B14F-4D97-AF65-F5344CB8AC3E}">
        <p14:creationId xmlns:p14="http://schemas.microsoft.com/office/powerpoint/2010/main" val="359471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284610" y="4341105"/>
            <a:ext cx="6949440" cy="3268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4DE0AAA-DBBD-478D-B4FA-A3D6878D4473}"/>
              </a:ext>
            </a:extLst>
          </p:cNvPr>
          <p:cNvCxnSpPr>
            <a:cxnSpLocks/>
          </p:cNvCxnSpPr>
          <p:nvPr/>
        </p:nvCxnSpPr>
        <p:spPr>
          <a:xfrm>
            <a:off x="198120" y="1094745"/>
            <a:ext cx="722309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509B4B1-6845-43C1-ABAA-44A799189F5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3D8D6BDD-01D4-402F-B723-F21CB8E9EBB2}"/>
              </a:ext>
            </a:extLst>
          </p:cNvPr>
          <p:cNvSpPr txBox="1"/>
          <p:nvPr/>
        </p:nvSpPr>
        <p:spPr>
          <a:xfrm>
            <a:off x="6527114" y="639162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D2BB1C4B-18EC-4F64-BBD0-FA8689F467A6}"/>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56F6E49A-8298-4F43-B410-8FA52197B9B2}"/>
              </a:ext>
            </a:extLst>
          </p:cNvPr>
          <p:cNvGraphicFramePr>
            <a:graphicFrameLocks noGrp="1"/>
          </p:cNvGraphicFramePr>
          <p:nvPr/>
        </p:nvGraphicFramePr>
        <p:xfrm>
          <a:off x="362820" y="4440372"/>
          <a:ext cx="8066821" cy="2009750"/>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55601">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1075">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4506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Tree>
    <p:extLst>
      <p:ext uri="{BB962C8B-B14F-4D97-AF65-F5344CB8AC3E}">
        <p14:creationId xmlns:p14="http://schemas.microsoft.com/office/powerpoint/2010/main" val="229302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499397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191970184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Vietnam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(annual % growth),2015-2020</a:t>
            </a: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Vietnam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627651" y="3872399"/>
            <a:ext cx="3924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122077868"/>
              </p:ext>
            </p:extLst>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algn="ctr" fontAlgn="b"/>
                      <a:r>
                        <a:rPr lang="en-IN" sz="1100" b="0" i="0" u="none" strike="noStrike">
                          <a:solidFill>
                            <a:srgbClr val="000000"/>
                          </a:solidFill>
                          <a:effectLst/>
                          <a:latin typeface="Calibri" panose="020F0502020204030204" pitchFamily="34" charset="0"/>
                        </a:rPr>
                        <a:t>3.65</a:t>
                      </a:r>
                    </a:p>
                  </a:txBody>
                  <a:tcPr marL="0" marR="0" marT="0" marB="0" anchor="b"/>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tc>
                <a:tc>
                  <a:txBody>
                    <a:bodyPr/>
                    <a:lstStyle/>
                    <a:p>
                      <a:pPr algn="ctr" fontAlgn="b"/>
                      <a:r>
                        <a:rPr lang="en-IN" sz="1100" b="0" i="0" u="none" strike="noStrike">
                          <a:solidFill>
                            <a:srgbClr val="000000"/>
                          </a:solidFill>
                          <a:effectLst/>
                          <a:latin typeface="Calibri" panose="020F0502020204030204" pitchFamily="34" charset="0"/>
                        </a:rPr>
                        <a:t>2.20</a:t>
                      </a:r>
                    </a:p>
                  </a:txBody>
                  <a:tcPr marL="0" marR="0" marT="0" marB="0" anchor="b"/>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 </a:t>
                      </a:r>
                    </a:p>
                  </a:txBody>
                  <a:tcPr marL="72000" marR="72000" marT="36000" marB="36000" anchor="ctr"/>
                </a:tc>
                <a:tc>
                  <a:txBody>
                    <a:bodyPr/>
                    <a:lstStyle/>
                    <a:p>
                      <a:pPr algn="ctr" fontAlgn="b"/>
                      <a:r>
                        <a:rPr lang="en-IN" sz="1100" b="0" i="0" u="none" strike="noStrike">
                          <a:solidFill>
                            <a:srgbClr val="000000"/>
                          </a:solidFill>
                          <a:effectLst/>
                          <a:latin typeface="Calibri" panose="020F0502020204030204" pitchFamily="34" charset="0"/>
                        </a:rPr>
                        <a:t>0.98</a:t>
                      </a:r>
                    </a:p>
                  </a:txBody>
                  <a:tcPr marL="0" marR="0" marT="0" marB="0" anchor="b"/>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algn="ctr" fontAlgn="b"/>
                      <a:r>
                        <a:rPr lang="en-IN" sz="1100" b="0" i="0" u="none" strike="noStrike">
                          <a:solidFill>
                            <a:srgbClr val="000000"/>
                          </a:solidFill>
                          <a:effectLst/>
                          <a:latin typeface="Calibri" panose="020F0502020204030204" pitchFamily="34" charset="0"/>
                        </a:rPr>
                        <a:t>0.34</a:t>
                      </a:r>
                    </a:p>
                  </a:txBody>
                  <a:tcPr marL="0" marR="0" marT="0" marB="0" anchor="b"/>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Turkey</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0.15</a:t>
                      </a:r>
                    </a:p>
                  </a:txBody>
                  <a:tcPr marL="0" marR="0" marT="0" marB="0" anchor="b"/>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9" name="Chart 18">
            <a:extLst>
              <a:ext uri="{FF2B5EF4-FFF2-40B4-BE49-F238E27FC236}">
                <a16:creationId xmlns:a16="http://schemas.microsoft.com/office/drawing/2014/main" id="{D2947201-71AB-48FA-B4B0-239E8E2B928D}"/>
              </a:ext>
            </a:extLst>
          </p:cNvPr>
          <p:cNvGraphicFramePr/>
          <p:nvPr>
            <p:extLst>
              <p:ext uri="{D42A27DB-BD31-4B8C-83A1-F6EECF244321}">
                <p14:modId xmlns:p14="http://schemas.microsoft.com/office/powerpoint/2010/main" val="1004459673"/>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972C9BFC-18A0-4E96-BA47-A87B76ED9E58}"/>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752245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South Korean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692585"/>
            <a:ext cx="355854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Farmers across all geographies are using large quantities of copper sulphate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Vietnam</a:t>
            </a:r>
          </a:p>
        </p:txBody>
      </p:sp>
      <p:pic>
        <p:nvPicPr>
          <p:cNvPr id="3" name="Picture 2">
            <a:extLst>
              <a:ext uri="{FF2B5EF4-FFF2-40B4-BE49-F238E27FC236}">
                <a16:creationId xmlns:a16="http://schemas.microsoft.com/office/drawing/2014/main" id="{ABBACEB6-DCE5-4199-8F2B-341AEFB39337}"/>
              </a:ext>
            </a:extLst>
          </p:cNvPr>
          <p:cNvPicPr>
            <a:picLocks noChangeAspect="1"/>
          </p:cNvPicPr>
          <p:nvPr/>
        </p:nvPicPr>
        <p:blipFill>
          <a:blip r:embed="rId2"/>
          <a:stretch>
            <a:fillRect/>
          </a:stretch>
        </p:blipFill>
        <p:spPr>
          <a:xfrm>
            <a:off x="358855" y="3394745"/>
            <a:ext cx="2257425" cy="600075"/>
          </a:xfrm>
          <a:prstGeom prst="rect">
            <a:avLst/>
          </a:prstGeom>
        </p:spPr>
      </p:pic>
      <p:pic>
        <p:nvPicPr>
          <p:cNvPr id="13" name="Picture 12">
            <a:extLst>
              <a:ext uri="{FF2B5EF4-FFF2-40B4-BE49-F238E27FC236}">
                <a16:creationId xmlns:a16="http://schemas.microsoft.com/office/drawing/2014/main" id="{FF8F1F66-F586-429E-9B54-E15CB9AD5F04}"/>
              </a:ext>
            </a:extLst>
          </p:cNvPr>
          <p:cNvPicPr>
            <a:picLocks noChangeAspect="1"/>
          </p:cNvPicPr>
          <p:nvPr/>
        </p:nvPicPr>
        <p:blipFill>
          <a:blip r:embed="rId3"/>
          <a:stretch>
            <a:fillRect/>
          </a:stretch>
        </p:blipFill>
        <p:spPr>
          <a:xfrm>
            <a:off x="2176799" y="2043040"/>
            <a:ext cx="2257426" cy="466725"/>
          </a:xfrm>
          <a:prstGeom prst="rect">
            <a:avLst/>
          </a:prstGeom>
        </p:spPr>
      </p:pic>
      <p:pic>
        <p:nvPicPr>
          <p:cNvPr id="35" name="Picture 34">
            <a:extLst>
              <a:ext uri="{FF2B5EF4-FFF2-40B4-BE49-F238E27FC236}">
                <a16:creationId xmlns:a16="http://schemas.microsoft.com/office/drawing/2014/main" id="{6B61783E-854A-4B3D-93F7-A0DF9A821E1D}"/>
              </a:ext>
            </a:extLst>
          </p:cNvPr>
          <p:cNvPicPr>
            <a:picLocks noChangeAspect="1"/>
          </p:cNvPicPr>
          <p:nvPr/>
        </p:nvPicPr>
        <p:blipFill>
          <a:blip r:embed="rId4"/>
          <a:stretch>
            <a:fillRect/>
          </a:stretch>
        </p:blipFill>
        <p:spPr>
          <a:xfrm>
            <a:off x="2599035" y="3365704"/>
            <a:ext cx="1939120" cy="495300"/>
          </a:xfrm>
          <a:prstGeom prst="rect">
            <a:avLst/>
          </a:prstGeom>
        </p:spPr>
      </p:pic>
      <p:pic>
        <p:nvPicPr>
          <p:cNvPr id="37" name="Picture 36">
            <a:extLst>
              <a:ext uri="{FF2B5EF4-FFF2-40B4-BE49-F238E27FC236}">
                <a16:creationId xmlns:a16="http://schemas.microsoft.com/office/drawing/2014/main" id="{A04935AF-400A-4533-BA23-28771811C8A0}"/>
              </a:ext>
            </a:extLst>
          </p:cNvPr>
          <p:cNvPicPr>
            <a:picLocks noChangeAspect="1"/>
          </p:cNvPicPr>
          <p:nvPr/>
        </p:nvPicPr>
        <p:blipFill>
          <a:blip r:embed="rId5"/>
          <a:stretch>
            <a:fillRect/>
          </a:stretch>
        </p:blipFill>
        <p:spPr>
          <a:xfrm>
            <a:off x="517568" y="1961263"/>
            <a:ext cx="1708798" cy="750550"/>
          </a:xfrm>
          <a:prstGeom prst="rect">
            <a:avLst/>
          </a:prstGeom>
        </p:spPr>
      </p:pic>
      <p:pic>
        <p:nvPicPr>
          <p:cNvPr id="32" name="Picture 31">
            <a:extLst>
              <a:ext uri="{FF2B5EF4-FFF2-40B4-BE49-F238E27FC236}">
                <a16:creationId xmlns:a16="http://schemas.microsoft.com/office/drawing/2014/main" id="{CE0AC8CD-7D65-40C8-A0E8-E51B117E92E5}"/>
              </a:ext>
            </a:extLst>
          </p:cNvPr>
          <p:cNvPicPr>
            <a:picLocks noChangeAspect="1"/>
          </p:cNvPicPr>
          <p:nvPr/>
        </p:nvPicPr>
        <p:blipFill>
          <a:blip r:embed="rId6"/>
          <a:stretch>
            <a:fillRect/>
          </a:stretch>
        </p:blipFill>
        <p:spPr>
          <a:xfrm>
            <a:off x="886528" y="4457956"/>
            <a:ext cx="970877" cy="983664"/>
          </a:xfrm>
          <a:prstGeom prst="rect">
            <a:avLst/>
          </a:prstGeom>
        </p:spPr>
      </p:pic>
      <p:pic>
        <p:nvPicPr>
          <p:cNvPr id="34" name="Picture 33">
            <a:extLst>
              <a:ext uri="{FF2B5EF4-FFF2-40B4-BE49-F238E27FC236}">
                <a16:creationId xmlns:a16="http://schemas.microsoft.com/office/drawing/2014/main" id="{25F9296F-A9B9-4428-B276-0E874BE2140A}"/>
              </a:ext>
            </a:extLst>
          </p:cNvPr>
          <p:cNvPicPr>
            <a:picLocks noChangeAspect="1"/>
          </p:cNvPicPr>
          <p:nvPr/>
        </p:nvPicPr>
        <p:blipFill>
          <a:blip r:embed="rId7"/>
          <a:stretch>
            <a:fillRect/>
          </a:stretch>
        </p:blipFill>
        <p:spPr>
          <a:xfrm>
            <a:off x="2738833" y="4607206"/>
            <a:ext cx="1659523" cy="651395"/>
          </a:xfrm>
          <a:prstGeom prst="rect">
            <a:avLst/>
          </a:prstGeom>
        </p:spPr>
      </p:pic>
    </p:spTree>
    <p:extLst>
      <p:ext uri="{BB962C8B-B14F-4D97-AF65-F5344CB8AC3E}">
        <p14:creationId xmlns:p14="http://schemas.microsoft.com/office/powerpoint/2010/main" val="1419281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Philippines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27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204924"/>
            <a:ext cx="632154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1.97%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8" name="TextBox 27">
            <a:extLst>
              <a:ext uri="{FF2B5EF4-FFF2-40B4-BE49-F238E27FC236}">
                <a16:creationId xmlns:a16="http://schemas.microsoft.com/office/drawing/2014/main" id="{DF9408B4-9170-4CE2-8655-6BF936B20A98}"/>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Subtitle 2">
            <a:extLst>
              <a:ext uri="{FF2B5EF4-FFF2-40B4-BE49-F238E27FC236}">
                <a16:creationId xmlns:a16="http://schemas.microsoft.com/office/drawing/2014/main" id="{CBA7B00F-00B0-4C10-AD41-2E70308D9561}"/>
              </a:ext>
            </a:extLst>
          </p:cNvPr>
          <p:cNvSpPr txBox="1">
            <a:spLocks/>
          </p:cNvSpPr>
          <p:nvPr/>
        </p:nvSpPr>
        <p:spPr>
          <a:xfrm>
            <a:off x="357810" y="3829877"/>
            <a:ext cx="3998596" cy="2716665"/>
          </a:xfrm>
          <a:prstGeom prst="rect">
            <a:avLst/>
          </a:prstGeom>
          <a:solidFill>
            <a:schemeClr val="accent5">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Philippines copper sulphate market stood at 8.79 USD Million in 2020 and is anticipated to reach 12.17 USD Million which will be growing at a CAGR of 5.47% for the forecasted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rising demand from agricultural sector stimulated the overall copper sulphate market in the country. The increase in spending on personal hygiene and rise in healthcare sector in the country also contributed to the increasing demand of the chemical. The rising animal husbandry market in the country also boosted the demand.</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6975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4.45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1.85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8C940EAC-CAC8-407B-89FB-C2034886CAF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175641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193838"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704088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7.35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7.96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8.26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8.10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8.60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9.07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10.12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11.26</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7384027-268D-4188-BFF6-ABA79B5E4FC2}"/>
              </a:ext>
            </a:extLst>
          </p:cNvPr>
          <p:cNvSpPr txBox="1"/>
          <p:nvPr/>
        </p:nvSpPr>
        <p:spPr>
          <a:xfrm>
            <a:off x="6527118"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3B30FCBE-4BC7-4F85-BC5C-7D29903F2B61}"/>
              </a:ext>
            </a:extLst>
          </p:cNvPr>
          <p:cNvSpPr txBox="1"/>
          <p:nvPr/>
        </p:nvSpPr>
        <p:spPr>
          <a:xfrm>
            <a:off x="652711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8627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284610" y="4341105"/>
            <a:ext cx="7132320" cy="3268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4DE0AAA-DBBD-478D-B4FA-A3D6878D4473}"/>
              </a:ext>
            </a:extLst>
          </p:cNvPr>
          <p:cNvCxnSpPr>
            <a:cxnSpLocks/>
          </p:cNvCxnSpPr>
          <p:nvPr/>
        </p:nvCxnSpPr>
        <p:spPr>
          <a:xfrm>
            <a:off x="198120" y="1094745"/>
            <a:ext cx="7395376"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DDC7469-EBC8-4169-A06F-967E2AECFD4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69624A04-B8F5-439D-9FF5-42FD0113D1B4}"/>
              </a:ext>
            </a:extLst>
          </p:cNvPr>
          <p:cNvSpPr txBox="1"/>
          <p:nvPr/>
        </p:nvSpPr>
        <p:spPr>
          <a:xfrm>
            <a:off x="6587852" y="640949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11E8B32E-E9A7-489B-933C-18D9D01BF9CC}"/>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F1552492-98AC-401C-992B-3C7F61C2F464}"/>
              </a:ext>
            </a:extLst>
          </p:cNvPr>
          <p:cNvGraphicFramePr>
            <a:graphicFrameLocks noGrp="1"/>
          </p:cNvGraphicFramePr>
          <p:nvPr/>
        </p:nvGraphicFramePr>
        <p:xfrm>
          <a:off x="362820" y="4533136"/>
          <a:ext cx="8066821" cy="1933202"/>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29659">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82044">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73204">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Tree>
    <p:extLst>
      <p:ext uri="{BB962C8B-B14F-4D97-AF65-F5344CB8AC3E}">
        <p14:creationId xmlns:p14="http://schemas.microsoft.com/office/powerpoint/2010/main" val="1285261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5206012" cy="1793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026639695"/>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Philippines </a:t>
            </a:r>
            <a:r>
              <a:rPr lang="en-IN" sz="1000" b="1" kern="0" dirty="0">
                <a:latin typeface="Verdana" panose="020B0604030504040204" pitchFamily="34" charset="0"/>
                <a:ea typeface="Verdana" panose="020B0604030504040204" pitchFamily="34" charset="0"/>
                <a:cs typeface="Verdana" panose="020B0604030504040204" pitchFamily="34" charset="0"/>
              </a:rPr>
              <a:t>Manufacturing, value added (% of GDP), 2015-2020</a:t>
            </a: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960308" cy="0"/>
          </a:xfrm>
          <a:prstGeom prst="line">
            <a:avLst/>
          </a:prstGeom>
        </p:spPr>
        <p:style>
          <a:lnRef idx="1">
            <a:schemeClr val="dk1"/>
          </a:lnRef>
          <a:fillRef idx="0">
            <a:schemeClr val="dk1"/>
          </a:fillRef>
          <a:effectRef idx="0">
            <a:schemeClr val="dk1"/>
          </a:effectRef>
          <a:fontRef idx="minor">
            <a:schemeClr val="tx1"/>
          </a:fontRef>
        </p:style>
      </p:cxn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Philippines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72000" y="3872399"/>
            <a:ext cx="389199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958563350"/>
              </p:ext>
            </p:extLst>
          </p:nvPr>
        </p:nvGraphicFramePr>
        <p:xfrm>
          <a:off x="4605499" y="4322995"/>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1.62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0.80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0.14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0.09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
            </a:r>
            <a:r>
              <a:rPr lang="en-IN" dirty="0" err="1">
                <a:solidFill>
                  <a:prstClr val="white">
                    <a:lumMod val="50000"/>
                  </a:prstClr>
                </a:solidFill>
              </a:rPr>
              <a:t>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915E19B2-6D10-4E93-B611-77DB39EA749F}"/>
              </a:ext>
            </a:extLst>
          </p:cNvPr>
          <p:cNvGraphicFramePr/>
          <p:nvPr>
            <p:extLst>
              <p:ext uri="{D42A27DB-BD31-4B8C-83A1-F6EECF244321}">
                <p14:modId xmlns:p14="http://schemas.microsoft.com/office/powerpoint/2010/main" val="163153222"/>
              </p:ext>
            </p:extLst>
          </p:nvPr>
        </p:nvGraphicFramePr>
        <p:xfrm>
          <a:off x="245933" y="4202611"/>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4066A057-DB30-4D48-A1BD-B6CB98B5B540}"/>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597205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804216"/>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7929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09998"/>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Taiwanese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692337"/>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45593"/>
            <a:ext cx="355854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Farmers across all geographies are using large quantities of copper sulphate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Philippines</a:t>
            </a:r>
          </a:p>
        </p:txBody>
      </p:sp>
      <p:pic>
        <p:nvPicPr>
          <p:cNvPr id="35" name="Picture 34">
            <a:extLst>
              <a:ext uri="{FF2B5EF4-FFF2-40B4-BE49-F238E27FC236}">
                <a16:creationId xmlns:a16="http://schemas.microsoft.com/office/drawing/2014/main" id="{80CE8AD7-90D1-4D11-9046-A235FD79CE5F}"/>
              </a:ext>
            </a:extLst>
          </p:cNvPr>
          <p:cNvPicPr>
            <a:picLocks noChangeAspect="1"/>
          </p:cNvPicPr>
          <p:nvPr/>
        </p:nvPicPr>
        <p:blipFill>
          <a:blip r:embed="rId2"/>
          <a:stretch>
            <a:fillRect/>
          </a:stretch>
        </p:blipFill>
        <p:spPr>
          <a:xfrm>
            <a:off x="456788" y="1638591"/>
            <a:ext cx="2038350" cy="876300"/>
          </a:xfrm>
          <a:prstGeom prst="rect">
            <a:avLst/>
          </a:prstGeom>
        </p:spPr>
      </p:pic>
      <p:pic>
        <p:nvPicPr>
          <p:cNvPr id="3" name="Picture 2">
            <a:extLst>
              <a:ext uri="{FF2B5EF4-FFF2-40B4-BE49-F238E27FC236}">
                <a16:creationId xmlns:a16="http://schemas.microsoft.com/office/drawing/2014/main" id="{51DD3A3C-C191-48CF-92E5-D8427DEB45C1}"/>
              </a:ext>
            </a:extLst>
          </p:cNvPr>
          <p:cNvPicPr>
            <a:picLocks noChangeAspect="1"/>
          </p:cNvPicPr>
          <p:nvPr/>
        </p:nvPicPr>
        <p:blipFill>
          <a:blip r:embed="rId3"/>
          <a:stretch>
            <a:fillRect/>
          </a:stretch>
        </p:blipFill>
        <p:spPr>
          <a:xfrm>
            <a:off x="470040" y="4343109"/>
            <a:ext cx="1482789" cy="593269"/>
          </a:xfrm>
          <a:prstGeom prst="rect">
            <a:avLst/>
          </a:prstGeom>
        </p:spPr>
      </p:pic>
      <p:pic>
        <p:nvPicPr>
          <p:cNvPr id="13" name="Picture 12">
            <a:extLst>
              <a:ext uri="{FF2B5EF4-FFF2-40B4-BE49-F238E27FC236}">
                <a16:creationId xmlns:a16="http://schemas.microsoft.com/office/drawing/2014/main" id="{E01816F3-67C5-4012-BEAB-96267914F2F0}"/>
              </a:ext>
            </a:extLst>
          </p:cNvPr>
          <p:cNvPicPr>
            <a:picLocks noChangeAspect="1"/>
          </p:cNvPicPr>
          <p:nvPr/>
        </p:nvPicPr>
        <p:blipFill>
          <a:blip r:embed="rId4"/>
          <a:stretch>
            <a:fillRect/>
          </a:stretch>
        </p:blipFill>
        <p:spPr>
          <a:xfrm>
            <a:off x="2928729" y="2779707"/>
            <a:ext cx="1497497" cy="876300"/>
          </a:xfrm>
          <a:prstGeom prst="rect">
            <a:avLst/>
          </a:prstGeom>
        </p:spPr>
      </p:pic>
      <p:pic>
        <p:nvPicPr>
          <p:cNvPr id="17" name="Picture 16">
            <a:extLst>
              <a:ext uri="{FF2B5EF4-FFF2-40B4-BE49-F238E27FC236}">
                <a16:creationId xmlns:a16="http://schemas.microsoft.com/office/drawing/2014/main" id="{33877874-7CAD-43F5-82ED-BD56BADFC0FB}"/>
              </a:ext>
            </a:extLst>
          </p:cNvPr>
          <p:cNvPicPr>
            <a:picLocks noChangeAspect="1"/>
          </p:cNvPicPr>
          <p:nvPr/>
        </p:nvPicPr>
        <p:blipFill>
          <a:blip r:embed="rId5"/>
          <a:stretch>
            <a:fillRect/>
          </a:stretch>
        </p:blipFill>
        <p:spPr>
          <a:xfrm>
            <a:off x="2762421" y="1743107"/>
            <a:ext cx="1663805" cy="867571"/>
          </a:xfrm>
          <a:prstGeom prst="rect">
            <a:avLst/>
          </a:prstGeom>
        </p:spPr>
      </p:pic>
      <p:pic>
        <p:nvPicPr>
          <p:cNvPr id="20" name="Picture 19">
            <a:extLst>
              <a:ext uri="{FF2B5EF4-FFF2-40B4-BE49-F238E27FC236}">
                <a16:creationId xmlns:a16="http://schemas.microsoft.com/office/drawing/2014/main" id="{304F2728-8831-45B2-8C98-8F4D7268B9C6}"/>
              </a:ext>
            </a:extLst>
          </p:cNvPr>
          <p:cNvPicPr>
            <a:picLocks noChangeAspect="1"/>
          </p:cNvPicPr>
          <p:nvPr/>
        </p:nvPicPr>
        <p:blipFill>
          <a:blip r:embed="rId6"/>
          <a:stretch>
            <a:fillRect/>
          </a:stretch>
        </p:blipFill>
        <p:spPr>
          <a:xfrm>
            <a:off x="707780" y="2706846"/>
            <a:ext cx="1690863" cy="985491"/>
          </a:xfrm>
          <a:prstGeom prst="rect">
            <a:avLst/>
          </a:prstGeom>
        </p:spPr>
      </p:pic>
      <p:pic>
        <p:nvPicPr>
          <p:cNvPr id="24" name="Picture 23">
            <a:extLst>
              <a:ext uri="{FF2B5EF4-FFF2-40B4-BE49-F238E27FC236}">
                <a16:creationId xmlns:a16="http://schemas.microsoft.com/office/drawing/2014/main" id="{C23A9667-F8C6-4856-B4CE-7FB41BBDD4B8}"/>
              </a:ext>
            </a:extLst>
          </p:cNvPr>
          <p:cNvPicPr>
            <a:picLocks noChangeAspect="1"/>
          </p:cNvPicPr>
          <p:nvPr/>
        </p:nvPicPr>
        <p:blipFill>
          <a:blip r:embed="rId7"/>
          <a:stretch>
            <a:fillRect/>
          </a:stretch>
        </p:blipFill>
        <p:spPr>
          <a:xfrm>
            <a:off x="3010953" y="4223447"/>
            <a:ext cx="1659523" cy="685163"/>
          </a:xfrm>
          <a:prstGeom prst="rect">
            <a:avLst/>
          </a:prstGeom>
        </p:spPr>
      </p:pic>
    </p:spTree>
    <p:extLst>
      <p:ext uri="{BB962C8B-B14F-4D97-AF65-F5344CB8AC3E}">
        <p14:creationId xmlns:p14="http://schemas.microsoft.com/office/powerpoint/2010/main" val="329198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DDE9E4E-8702-4501-978B-FF90B0A676E7}"/>
              </a:ext>
            </a:extLst>
          </p:cNvPr>
          <p:cNvSpPr/>
          <p:nvPr/>
        </p:nvSpPr>
        <p:spPr>
          <a:xfrm>
            <a:off x="110638" y="790609"/>
            <a:ext cx="8874210" cy="1994093"/>
          </a:xfrm>
          <a:prstGeom prst="rect">
            <a:avLst/>
          </a:prstGeom>
          <a:solidFill>
            <a:schemeClr val="tx2">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Veradana"/>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209045" y="3463087"/>
            <a:ext cx="1775803" cy="2870979"/>
            <a:chOff x="5527170" y="3549226"/>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527170" y="3549226"/>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2016 – 2019</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2022 – 2026</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Montserrat" panose="02000505000000020004" pitchFamily="2" charset="0"/>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451132"/>
            <a:chOff x="329241" y="3318875"/>
            <a:chExt cx="6833559"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5A92658-3E00-4620-A22E-DDF7F50825FA}"/>
                </a:ext>
              </a:extLst>
            </p:cNvPr>
            <p:cNvSpPr txBox="1"/>
            <p:nvPr/>
          </p:nvSpPr>
          <p:spPr>
            <a:xfrm>
              <a:off x="5157658" y="3329353"/>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END USE</a:t>
              </a:r>
            </a:p>
          </p:txBody>
        </p:sp>
        <p:sp>
          <p:nvSpPr>
            <p:cNvPr id="30" name="TextBox 29">
              <a:extLst>
                <a:ext uri="{FF2B5EF4-FFF2-40B4-BE49-F238E27FC236}">
                  <a16:creationId xmlns:a16="http://schemas.microsoft.com/office/drawing/2014/main" id="{B7533D78-C03B-4DFE-93D5-755A282BE028}"/>
                </a:ext>
              </a:extLst>
            </p:cNvPr>
            <p:cNvSpPr txBox="1"/>
            <p:nvPr/>
          </p:nvSpPr>
          <p:spPr>
            <a:xfrm>
              <a:off x="2717593" y="3364321"/>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31" name="TextBox 30">
              <a:extLst>
                <a:ext uri="{FF2B5EF4-FFF2-40B4-BE49-F238E27FC236}">
                  <a16:creationId xmlns:a16="http://schemas.microsoft.com/office/drawing/2014/main" id="{0013527F-1364-49A2-B32D-E08DE730E676}"/>
                </a:ext>
              </a:extLst>
            </p:cNvPr>
            <p:cNvSpPr txBox="1"/>
            <p:nvPr/>
          </p:nvSpPr>
          <p:spPr>
            <a:xfrm>
              <a:off x="2572358" y="3613858"/>
              <a:ext cx="2378770"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Hydrous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Anhydrous</a:t>
              </a:r>
            </a:p>
          </p:txBody>
        </p:sp>
        <p:cxnSp>
          <p:nvCxnSpPr>
            <p:cNvPr id="32" name="Straight Connector 31">
              <a:extLst>
                <a:ext uri="{FF2B5EF4-FFF2-40B4-BE49-F238E27FC236}">
                  <a16:creationId xmlns:a16="http://schemas.microsoft.com/office/drawing/2014/main" id="{D1BED479-011C-4852-B12C-A39EE6EA621D}"/>
                </a:ext>
              </a:extLst>
            </p:cNvPr>
            <p:cNvCxnSpPr>
              <a:cxnSpLocks/>
            </p:cNvCxnSpPr>
            <p:nvPr/>
          </p:nvCxnSpPr>
          <p:spPr>
            <a:xfrm flipV="1">
              <a:off x="2705078" y="356980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21D77-4066-471C-BE24-EE02184360EA}"/>
                </a:ext>
              </a:extLst>
            </p:cNvPr>
            <p:cNvSpPr txBox="1"/>
            <p:nvPr/>
          </p:nvSpPr>
          <p:spPr>
            <a:xfrm>
              <a:off x="2738439" y="4378224"/>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40" name="TextBox 39">
              <a:extLst>
                <a:ext uri="{FF2B5EF4-FFF2-40B4-BE49-F238E27FC236}">
                  <a16:creationId xmlns:a16="http://schemas.microsoft.com/office/drawing/2014/main" id="{CCCEED21-3338-422A-B942-E6BAD4E01D50}"/>
                </a:ext>
              </a:extLst>
            </p:cNvPr>
            <p:cNvSpPr txBox="1"/>
            <p:nvPr/>
          </p:nvSpPr>
          <p:spPr>
            <a:xfrm>
              <a:off x="2630632" y="4591424"/>
              <a:ext cx="1858513" cy="479811"/>
            </a:xfrm>
            <a:prstGeom prst="rect">
              <a:avLst/>
            </a:prstGeom>
            <a:noFill/>
          </p:spPr>
          <p:txBody>
            <a:bodyPr wrap="square" rtlCol="0">
              <a:spAutoFit/>
            </a:bodyPr>
            <a:lstStyle/>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 Grade</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Reagent Grade</a:t>
              </a:r>
            </a:p>
          </p:txBody>
        </p:sp>
        <p:sp>
          <p:nvSpPr>
            <p:cNvPr id="70" name="Rectangle 69">
              <a:extLst>
                <a:ext uri="{FF2B5EF4-FFF2-40B4-BE49-F238E27FC236}">
                  <a16:creationId xmlns:a16="http://schemas.microsoft.com/office/drawing/2014/main" id="{524F9E40-1125-4E7F-A937-B9134D32A682}"/>
                </a:ext>
              </a:extLst>
            </p:cNvPr>
            <p:cNvSpPr/>
            <p:nvPr/>
          </p:nvSpPr>
          <p:spPr>
            <a:xfrm>
              <a:off x="4851361" y="3463087"/>
              <a:ext cx="343235"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F9601-F412-47B7-9983-4C505D431AA1}"/>
                </a:ext>
              </a:extLst>
            </p:cNvPr>
            <p:cNvCxnSpPr>
              <a:cxnSpLocks/>
            </p:cNvCxnSpPr>
            <p:nvPr/>
          </p:nvCxnSpPr>
          <p:spPr>
            <a:xfrm flipV="1">
              <a:off x="5218923" y="3572077"/>
              <a:ext cx="164592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9F2C-A82D-433C-852A-D3374B2B5995}"/>
                </a:ext>
              </a:extLst>
            </p:cNvPr>
            <p:cNvSpPr txBox="1"/>
            <p:nvPr/>
          </p:nvSpPr>
          <p:spPr>
            <a:xfrm>
              <a:off x="5018125" y="3511274"/>
              <a:ext cx="2094219" cy="1518557"/>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Agriculture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Animal Husbandry</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Healthcare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Chemicals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Leather and Textiles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cxnSp>
          <p:nvCxnSpPr>
            <p:cNvPr id="25" name="Straight Connector 24">
              <a:extLst>
                <a:ext uri="{FF2B5EF4-FFF2-40B4-BE49-F238E27FC236}">
                  <a16:creationId xmlns:a16="http://schemas.microsoft.com/office/drawing/2014/main" id="{8B709E4D-FF1F-4BE9-A416-EF307C1FD0FF}"/>
                </a:ext>
              </a:extLst>
            </p:cNvPr>
            <p:cNvCxnSpPr>
              <a:cxnSpLocks/>
            </p:cNvCxnSpPr>
            <p:nvPr/>
          </p:nvCxnSpPr>
          <p:spPr>
            <a:xfrm flipV="1">
              <a:off x="3461598" y="553853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F7A043-383D-44DE-AA81-818E7903F845}"/>
                </a:ext>
              </a:extLst>
            </p:cNvPr>
            <p:cNvSpPr txBox="1"/>
            <p:nvPr/>
          </p:nvSpPr>
          <p:spPr>
            <a:xfrm>
              <a:off x="3453104" y="5312019"/>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COUNTRY</a:t>
              </a:r>
            </a:p>
          </p:txBody>
        </p:sp>
        <p:sp>
          <p:nvSpPr>
            <p:cNvPr id="27" name="TextBox 26">
              <a:extLst>
                <a:ext uri="{FF2B5EF4-FFF2-40B4-BE49-F238E27FC236}">
                  <a16:creationId xmlns:a16="http://schemas.microsoft.com/office/drawing/2014/main" id="{5D9DE818-9029-41AA-BD5D-8856BCBB6AB5}"/>
                </a:ext>
              </a:extLst>
            </p:cNvPr>
            <p:cNvSpPr txBox="1"/>
            <p:nvPr/>
          </p:nvSpPr>
          <p:spPr>
            <a:xfrm>
              <a:off x="3538158" y="5558400"/>
              <a:ext cx="1858513" cy="1103059"/>
            </a:xfrm>
            <a:prstGeom prst="rect">
              <a:avLst/>
            </a:prstGeom>
            <a:noFill/>
          </p:spPr>
          <p:txBody>
            <a:bodyPr wrap="square" rtlCol="0">
              <a:spAutoFit/>
            </a:bodyPr>
            <a:lstStyle/>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Indonesia</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Vietnam </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Malaysia</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Philippines</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Thailand</a:t>
              </a:r>
            </a:p>
          </p:txBody>
        </p:sp>
      </p:grpSp>
      <p:sp>
        <p:nvSpPr>
          <p:cNvPr id="4" name="Rectangle 3">
            <a:extLst>
              <a:ext uri="{FF2B5EF4-FFF2-40B4-BE49-F238E27FC236}">
                <a16:creationId xmlns:a16="http://schemas.microsoft.com/office/drawing/2014/main" id="{F9D79E48-8DC8-40FD-8AD9-AD984BB6B352}"/>
              </a:ext>
            </a:extLst>
          </p:cNvPr>
          <p:cNvSpPr/>
          <p:nvPr/>
        </p:nvSpPr>
        <p:spPr>
          <a:xfrm>
            <a:off x="34796" y="885625"/>
            <a:ext cx="297308" cy="15414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54A487D-364E-4305-BD6B-A8A03450B17A}"/>
              </a:ext>
            </a:extLst>
          </p:cNvPr>
          <p:cNvSpPr/>
          <p:nvPr/>
        </p:nvSpPr>
        <p:spPr>
          <a:xfrm>
            <a:off x="350823" y="752670"/>
            <a:ext cx="8514881" cy="1998624"/>
          </a:xfrm>
          <a:prstGeom prst="rect">
            <a:avLst/>
          </a:prstGeom>
        </p:spPr>
        <p:txBody>
          <a:bodyPr wrap="square">
            <a:spAutoFit/>
          </a:bodyPr>
          <a:lstStyle/>
          <a:p>
            <a:pPr algn="just">
              <a:lnSpc>
                <a:spcPct val="15000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Copper sulphate or CuSO4 is an inorganic compound that combines copper and sulphate. In the liquid or powdered form, it is commonly called basic copper sulphate, tri–basic copper sulphate, or CP basic sulphate. In the solid form, a crystal shaped stone is formed which is commonly known as pentahydrate or blue stone or blue vitriol for its blue color. In the solid form, it is mostly used as a raw material for producing other copper salts. It is a multipurpose chemical with large number of uses in industries as well as in agriculture. Copper Sulphate has end use in major industries like agriculture and pharmaceutical industry. Besides, it also finds extensive applications in several other fields like coatings, adhesives &amp; sealant industries, construction industry, chemical industry, and others. Due to its ideal properties, it is often used in the pharmaceutical industry as an anti-malaria agent, antiseptic and germicide against fungus infections. </a:t>
            </a:r>
          </a:p>
        </p:txBody>
      </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Market Segmentation</a:t>
            </a:r>
          </a:p>
        </p:txBody>
      </p:sp>
      <p:pic>
        <p:nvPicPr>
          <p:cNvPr id="28" name="Picture 27" descr="A picture containing snow, mountain, outdoor&#10;&#10;Description automatically generated">
            <a:extLst>
              <a:ext uri="{FF2B5EF4-FFF2-40B4-BE49-F238E27FC236}">
                <a16:creationId xmlns:a16="http://schemas.microsoft.com/office/drawing/2014/main" id="{8044F1C8-0B33-40A3-A9BD-1D10204C4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8" y="3915134"/>
            <a:ext cx="2148078" cy="1864535"/>
          </a:xfrm>
          <a:prstGeom prst="rect">
            <a:avLst/>
          </a:prstGeom>
        </p:spPr>
      </p:pic>
      <p:sp>
        <p:nvSpPr>
          <p:cNvPr id="29" name="Text Placeholder 5">
            <a:extLst>
              <a:ext uri="{FF2B5EF4-FFF2-40B4-BE49-F238E27FC236}">
                <a16:creationId xmlns:a16="http://schemas.microsoft.com/office/drawing/2014/main" id="{F2DA96F7-1836-4C7C-B3A2-524D73114087}"/>
              </a:ext>
            </a:extLst>
          </p:cNvPr>
          <p:cNvSpPr txBox="1">
            <a:spLocks/>
          </p:cNvSpPr>
          <p:nvPr/>
        </p:nvSpPr>
        <p:spPr>
          <a:xfrm>
            <a:off x="110638" y="-17026"/>
            <a:ext cx="7863840" cy="877565"/>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Scope of Report</a:t>
            </a:r>
          </a:p>
          <a:p>
            <a:r>
              <a:rPr lang="en-US" dirty="0"/>
              <a:t>Product of Interest (POI): Copper Sulphate</a:t>
            </a:r>
          </a:p>
        </p:txBody>
      </p:sp>
      <p:cxnSp>
        <p:nvCxnSpPr>
          <p:cNvPr id="33" name="Straight Connector 32">
            <a:extLst>
              <a:ext uri="{FF2B5EF4-FFF2-40B4-BE49-F238E27FC236}">
                <a16:creationId xmlns:a16="http://schemas.microsoft.com/office/drawing/2014/main" id="{F3B581FF-2E3C-4220-ABDC-F86D4C24BBB8}"/>
              </a:ext>
            </a:extLst>
          </p:cNvPr>
          <p:cNvCxnSpPr>
            <a:cxnSpLocks/>
          </p:cNvCxnSpPr>
          <p:nvPr/>
        </p:nvCxnSpPr>
        <p:spPr>
          <a:xfrm flipV="1">
            <a:off x="2589650" y="449277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79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Rest of 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008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198120" y="77791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069984"/>
            <a:ext cx="716967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5.48%</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F7ECA24A-3041-4961-9092-6FB9712FBF7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0623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4.62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3.11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7406640"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7088A27F-7DC3-4EAA-993D-B345C0A6BAF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568681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Rest of South-East Asia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6120412" cy="1793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17239842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0" y="3581566"/>
            <a:ext cx="4484998"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Rest of South-East Asia (Singapore, Lao PDR, Brunei Darussalam, Cambodia) GDP growth (annual %) ,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198120" y="3872399"/>
            <a:ext cx="4042576" cy="0"/>
          </a:xfrm>
          <a:prstGeom prst="line">
            <a:avLst/>
          </a:prstGeom>
        </p:spPr>
        <p:style>
          <a:lnRef idx="1">
            <a:schemeClr val="dk1"/>
          </a:lnRef>
          <a:fillRef idx="0">
            <a:schemeClr val="dk1"/>
          </a:fillRef>
          <a:effectRef idx="0">
            <a:schemeClr val="dk1"/>
          </a:effectRef>
          <a:fontRef idx="minor">
            <a:schemeClr val="tx1"/>
          </a:fontRef>
        </p:style>
      </p:cxnSp>
      <p:sp>
        <p:nvSpPr>
          <p:cNvPr id="13" name="TextBox 13">
            <a:extLst>
              <a:ext uri="{FF2B5EF4-FFF2-40B4-BE49-F238E27FC236}">
                <a16:creationId xmlns:a16="http://schemas.microsoft.com/office/drawing/2014/main" id="{22B93B88-584E-4396-8A76-615732453C3B}"/>
              </a:ext>
            </a:extLst>
          </p:cNvPr>
          <p:cNvSpPr txBox="1"/>
          <p:nvPr/>
        </p:nvSpPr>
        <p:spPr>
          <a:xfrm>
            <a:off x="4484998" y="3386034"/>
            <a:ext cx="4270912" cy="9845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Rest of South-East Asia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72000" y="3872399"/>
            <a:ext cx="389199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122571527"/>
              </p:ext>
            </p:extLst>
          </p:nvPr>
        </p:nvGraphicFramePr>
        <p:xfrm>
          <a:off x="4632003" y="4256734"/>
          <a:ext cx="3858500" cy="1897145"/>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gn="ctr" fontAlgn="ct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0.56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0.13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0.12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Malaysia</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0.11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Mexico</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0.04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89736"/>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7" name="Chart 16">
            <a:extLst>
              <a:ext uri="{FF2B5EF4-FFF2-40B4-BE49-F238E27FC236}">
                <a16:creationId xmlns:a16="http://schemas.microsoft.com/office/drawing/2014/main" id="{1C687BFD-E768-4DE3-A2AC-623AB9D0EE19}"/>
              </a:ext>
            </a:extLst>
          </p:cNvPr>
          <p:cNvGraphicFramePr/>
          <p:nvPr>
            <p:extLst>
              <p:ext uri="{D42A27DB-BD31-4B8C-83A1-F6EECF244321}">
                <p14:modId xmlns:p14="http://schemas.microsoft.com/office/powerpoint/2010/main" val="2409386432"/>
              </p:ext>
            </p:extLst>
          </p:nvPr>
        </p:nvGraphicFramePr>
        <p:xfrm>
          <a:off x="245933" y="4335130"/>
          <a:ext cx="4320388" cy="206838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0ED9C04-97C3-4F4B-940D-ABBB35D42A4F}"/>
              </a:ext>
            </a:extLst>
          </p:cNvPr>
          <p:cNvSpPr txBox="1"/>
          <p:nvPr/>
        </p:nvSpPr>
        <p:spPr>
          <a:xfrm>
            <a:off x="2224245"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471949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4000"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Dynamics</a:t>
            </a:r>
          </a:p>
        </p:txBody>
      </p:sp>
    </p:spTree>
    <p:extLst>
      <p:ext uri="{BB962C8B-B14F-4D97-AF65-F5344CB8AC3E}">
        <p14:creationId xmlns:p14="http://schemas.microsoft.com/office/powerpoint/2010/main" val="2616750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30087" y="946059"/>
            <a:ext cx="7810349"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00000"/>
              </a:lnSpc>
              <a:spcBef>
                <a:spcPts val="1800"/>
              </a:spcBef>
              <a:spcAft>
                <a:spcPts val="0"/>
              </a:spcAft>
              <a:buClrTx/>
              <a:buSzPct val="120000"/>
              <a:buFontTx/>
              <a:buNone/>
              <a:tabLst/>
              <a:defRPr/>
            </a:pPr>
            <a:r>
              <a:rPr kumimoji="0" lang="en-US" b="1" i="0" u="none" strike="noStrike" kern="1200" cap="none" spc="0" normalizeH="0" baseline="0" noProof="0" dirty="0">
                <a:ln>
                  <a:noFill/>
                </a:ln>
                <a:solidFill>
                  <a:prstClr val="black"/>
                </a:solidFill>
                <a:effectLst/>
                <a:uLnTx/>
                <a:uFillTx/>
              </a:rPr>
              <a:t>Growing Agriculture Sector</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Agriculture accounts for around 10% of South-east Asia’s GDP as of 2020. The governments across the </a:t>
            </a:r>
            <a:r>
              <a:rPr lang="en-IN" dirty="0">
                <a:solidFill>
                  <a:prstClr val="black"/>
                </a:solidFill>
              </a:rPr>
              <a:t>South-east Asian countries such as in Indonesia and others </a:t>
            </a:r>
            <a:r>
              <a:rPr kumimoji="0" lang="en-IN" b="0" i="0" u="none" strike="noStrike" kern="1200" cap="none" spc="0" normalizeH="0" baseline="0" noProof="0" dirty="0">
                <a:ln>
                  <a:noFill/>
                </a:ln>
                <a:solidFill>
                  <a:prstClr val="black"/>
                </a:solidFill>
                <a:effectLst/>
                <a:uLnTx/>
                <a:uFillTx/>
              </a:rPr>
              <a:t>is focusing on increasing agriculture infrastructure (such as irrigation facilities, warehousing and cold storage) to obtain higher yields. This is expected to boost the demand for copper sulphate being used as a fertilizer as it effectively helps in preventing fungus, algae and other unwanted microorganisms as well as helps in improving the quality of soil.</a:t>
            </a: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0" marR="0" lvl="0" indent="0" algn="just" defTabSz="895350" rtl="0" eaLnBrk="1" fontAlgn="auto" latinLnBrk="0" hangingPunct="1">
              <a:lnSpc>
                <a:spcPct val="100000"/>
              </a:lnSpc>
              <a:spcBef>
                <a:spcPts val="1800"/>
              </a:spcBef>
              <a:spcAft>
                <a:spcPts val="0"/>
              </a:spcAft>
              <a:buClrTx/>
              <a:buSzPct val="120000"/>
              <a:buNone/>
              <a:tabLst/>
              <a:defRPr/>
            </a:pPr>
            <a:r>
              <a:rPr kumimoji="0" lang="en-IN" b="1" i="0" u="none" strike="noStrike" kern="1200" cap="none" spc="0" normalizeH="0" baseline="0" noProof="0" dirty="0">
                <a:ln>
                  <a:noFill/>
                </a:ln>
                <a:solidFill>
                  <a:prstClr val="black"/>
                </a:solidFill>
                <a:effectLst/>
                <a:uLnTx/>
                <a:uFillTx/>
              </a:rPr>
              <a:t>Positive Impact of GST on Fertilizers</a:t>
            </a:r>
          </a:p>
          <a:p>
            <a:pPr defTabSz="895350">
              <a:lnSpc>
                <a:spcPct val="150000"/>
              </a:lnSpc>
              <a:spcBef>
                <a:spcPts val="1800"/>
              </a:spcBef>
              <a:buSzPct val="120000"/>
              <a:buFont typeface="Wingdings" panose="05000000000000000000" pitchFamily="2" charset="2"/>
              <a:buChar char="Ø"/>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Goods Service Tax has impacted the manufacturers of fertilizers in a positive manner. They are entitled to pay 5% of tax whereas before GST, manufacturers were paying 5% of VAT along with 1% of excise duty. With this move, it is anticipated that in the near term, the indigenous fertilizers market would be benefitted. This is expected to further boost the copper sulphate consumption across the South-east Asian countries.</a:t>
            </a:r>
          </a:p>
          <a:p>
            <a:pPr marL="0" marR="0" lvl="0" indent="0" algn="just" defTabSz="895350" rtl="0" eaLnBrk="1" fontAlgn="auto" latinLnBrk="0" hangingPunct="1">
              <a:lnSpc>
                <a:spcPct val="150000"/>
              </a:lnSpc>
              <a:spcBef>
                <a:spcPts val="1800"/>
              </a:spcBef>
              <a:spcAft>
                <a:spcPts val="0"/>
              </a:spcAft>
              <a:buClrTx/>
              <a:buSzPct val="120000"/>
              <a:buNone/>
              <a:tabLst/>
              <a:defRPr/>
            </a:pPr>
            <a:endParaRPr kumimoji="0" lang="en-IN" b="1"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0" indent="0">
              <a:lnSpc>
                <a:spcPct val="150000"/>
              </a:lnSpc>
              <a:spcBef>
                <a:spcPts val="0"/>
              </a:spcBef>
              <a:buNone/>
              <a:defRPr/>
            </a:pPr>
            <a:endParaRPr lang="en-US" b="1" dirty="0"/>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5" name="Rectangle 4">
            <a:extLst>
              <a:ext uri="{FF2B5EF4-FFF2-40B4-BE49-F238E27FC236}">
                <a16:creationId xmlns:a16="http://schemas.microsoft.com/office/drawing/2014/main" id="{4912A8D1-ACAB-47E8-9A3B-FEFB1035E4F1}"/>
              </a:ext>
            </a:extLst>
          </p:cNvPr>
          <p:cNvSpPr/>
          <p:nvPr/>
        </p:nvSpPr>
        <p:spPr>
          <a:xfrm>
            <a:off x="549023" y="2606094"/>
            <a:ext cx="7070975" cy="29206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 Fertilizer Usage Kg per Hectare of A</a:t>
            </a:r>
            <a:r>
              <a:rPr lang="en-IN" sz="1000" b="1" kern="0" dirty="0" err="1">
                <a:solidFill>
                  <a:prstClr val="black"/>
                </a:solidFill>
                <a:latin typeface="Verdana" panose="020B0604030504040204" pitchFamily="34" charset="0"/>
                <a:ea typeface="Verdana" panose="020B0604030504040204" pitchFamily="34" charset="0"/>
                <a:cs typeface="Verdana" panose="020B0604030504040204" pitchFamily="34" charset="0"/>
              </a:rPr>
              <a:t>rable</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 Land</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By Country, 2016-2019</a:t>
            </a:r>
          </a:p>
        </p:txBody>
      </p:sp>
      <p:sp>
        <p:nvSpPr>
          <p:cNvPr id="7" name="TextBox 6">
            <a:extLst>
              <a:ext uri="{FF2B5EF4-FFF2-40B4-BE49-F238E27FC236}">
                <a16:creationId xmlns:a16="http://schemas.microsoft.com/office/drawing/2014/main" id="{EC2760E7-5848-4C59-B51C-B7AFD63707A1}"/>
              </a:ext>
            </a:extLst>
          </p:cNvPr>
          <p:cNvSpPr txBox="1"/>
          <p:nvPr/>
        </p:nvSpPr>
        <p:spPr>
          <a:xfrm>
            <a:off x="6091532" y="4774940"/>
            <a:ext cx="2522381" cy="20263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a:extLst>
              <a:ext uri="{FF2B5EF4-FFF2-40B4-BE49-F238E27FC236}">
                <a16:creationId xmlns:a16="http://schemas.microsoft.com/office/drawing/2014/main" id="{418EC9CD-CF36-4370-883E-8E489354B405}"/>
              </a:ext>
            </a:extLst>
          </p:cNvPr>
          <p:cNvGrpSpPr/>
          <p:nvPr/>
        </p:nvGrpSpPr>
        <p:grpSpPr>
          <a:xfrm>
            <a:off x="361044" y="2893451"/>
            <a:ext cx="8252869" cy="1849244"/>
            <a:chOff x="308826" y="3096355"/>
            <a:chExt cx="8252869" cy="1849244"/>
          </a:xfrm>
        </p:grpSpPr>
        <p:graphicFrame>
          <p:nvGraphicFramePr>
            <p:cNvPr id="4" name="Chart 3">
              <a:extLst>
                <a:ext uri="{FF2B5EF4-FFF2-40B4-BE49-F238E27FC236}">
                  <a16:creationId xmlns:a16="http://schemas.microsoft.com/office/drawing/2014/main" id="{07F00537-E6CB-44B4-A0B2-BD9094DFD032}"/>
                </a:ext>
              </a:extLst>
            </p:cNvPr>
            <p:cNvGraphicFramePr/>
            <p:nvPr/>
          </p:nvGraphicFramePr>
          <p:xfrm>
            <a:off x="308826" y="3096355"/>
            <a:ext cx="8252869" cy="18492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5FDE79B-3299-40F3-95AD-ACC2531CA22A}"/>
                </a:ext>
              </a:extLst>
            </p:cNvPr>
            <p:cNvSpPr txBox="1"/>
            <p:nvPr/>
          </p:nvSpPr>
          <p:spPr>
            <a:xfrm>
              <a:off x="1311965" y="4572000"/>
              <a:ext cx="490331" cy="261610"/>
            </a:xfrm>
            <a:prstGeom prst="rect">
              <a:avLst/>
            </a:prstGeom>
            <a:noFill/>
            <a:ln>
              <a:solidFill>
                <a:schemeClr val="tx1"/>
              </a:solidFill>
            </a:ln>
          </p:spPr>
          <p:txBody>
            <a:bodyPr wrap="square" rtlCol="0">
              <a:spAutoFit/>
            </a:bodyPr>
            <a:lstStyle/>
            <a:p>
              <a:r>
                <a:rPr lang="en-US" sz="1100" dirty="0"/>
                <a:t>2016</a:t>
              </a:r>
              <a:endParaRPr lang="en-IN" sz="1100" dirty="0"/>
            </a:p>
          </p:txBody>
        </p:sp>
        <p:sp>
          <p:nvSpPr>
            <p:cNvPr id="9" name="TextBox 8">
              <a:extLst>
                <a:ext uri="{FF2B5EF4-FFF2-40B4-BE49-F238E27FC236}">
                  <a16:creationId xmlns:a16="http://schemas.microsoft.com/office/drawing/2014/main" id="{B8DFA9ED-EF71-409F-9411-436C86BEA67A}"/>
                </a:ext>
              </a:extLst>
            </p:cNvPr>
            <p:cNvSpPr txBox="1"/>
            <p:nvPr/>
          </p:nvSpPr>
          <p:spPr>
            <a:xfrm>
              <a:off x="3332921" y="4561420"/>
              <a:ext cx="490331" cy="261610"/>
            </a:xfrm>
            <a:prstGeom prst="rect">
              <a:avLst/>
            </a:prstGeom>
            <a:noFill/>
            <a:ln>
              <a:solidFill>
                <a:schemeClr val="tx1"/>
              </a:solidFill>
            </a:ln>
          </p:spPr>
          <p:txBody>
            <a:bodyPr wrap="square" rtlCol="0">
              <a:spAutoFit/>
            </a:bodyPr>
            <a:lstStyle/>
            <a:p>
              <a:r>
                <a:rPr lang="en-US" sz="1100" dirty="0"/>
                <a:t>2017</a:t>
              </a:r>
              <a:endParaRPr lang="en-IN" sz="1100" dirty="0"/>
            </a:p>
          </p:txBody>
        </p:sp>
        <p:sp>
          <p:nvSpPr>
            <p:cNvPr id="10" name="TextBox 9">
              <a:extLst>
                <a:ext uri="{FF2B5EF4-FFF2-40B4-BE49-F238E27FC236}">
                  <a16:creationId xmlns:a16="http://schemas.microsoft.com/office/drawing/2014/main" id="{F281898E-D56A-4F78-9B8F-06EF3CB5669F}"/>
                </a:ext>
              </a:extLst>
            </p:cNvPr>
            <p:cNvSpPr txBox="1"/>
            <p:nvPr/>
          </p:nvSpPr>
          <p:spPr>
            <a:xfrm>
              <a:off x="5353877" y="4550840"/>
              <a:ext cx="490331" cy="261610"/>
            </a:xfrm>
            <a:prstGeom prst="rect">
              <a:avLst/>
            </a:prstGeom>
            <a:noFill/>
            <a:ln>
              <a:solidFill>
                <a:schemeClr val="tx1"/>
              </a:solidFill>
            </a:ln>
          </p:spPr>
          <p:txBody>
            <a:bodyPr wrap="square" rtlCol="0">
              <a:spAutoFit/>
            </a:bodyPr>
            <a:lstStyle/>
            <a:p>
              <a:r>
                <a:rPr lang="en-US" sz="1100" dirty="0"/>
                <a:t>2018</a:t>
              </a:r>
              <a:endParaRPr lang="en-IN" sz="1100" dirty="0"/>
            </a:p>
          </p:txBody>
        </p:sp>
        <p:sp>
          <p:nvSpPr>
            <p:cNvPr id="11" name="TextBox 10">
              <a:extLst>
                <a:ext uri="{FF2B5EF4-FFF2-40B4-BE49-F238E27FC236}">
                  <a16:creationId xmlns:a16="http://schemas.microsoft.com/office/drawing/2014/main" id="{6BBF076B-A298-4239-82FC-1154BE93E3E1}"/>
                </a:ext>
              </a:extLst>
            </p:cNvPr>
            <p:cNvSpPr txBox="1"/>
            <p:nvPr/>
          </p:nvSpPr>
          <p:spPr>
            <a:xfrm>
              <a:off x="7374833" y="4540260"/>
              <a:ext cx="490331" cy="261610"/>
            </a:xfrm>
            <a:prstGeom prst="rect">
              <a:avLst/>
            </a:prstGeom>
            <a:noFill/>
            <a:ln>
              <a:solidFill>
                <a:schemeClr val="tx1"/>
              </a:solidFill>
            </a:ln>
          </p:spPr>
          <p:txBody>
            <a:bodyPr wrap="square" rtlCol="0">
              <a:spAutoFit/>
            </a:bodyPr>
            <a:lstStyle/>
            <a:p>
              <a:r>
                <a:rPr lang="en-US" sz="1100" dirty="0"/>
                <a:t>2019</a:t>
              </a:r>
              <a:endParaRPr lang="en-IN" sz="1100" dirty="0"/>
            </a:p>
          </p:txBody>
        </p:sp>
      </p:grpSp>
    </p:spTree>
    <p:extLst>
      <p:ext uri="{BB962C8B-B14F-4D97-AF65-F5344CB8AC3E}">
        <p14:creationId xmlns:p14="http://schemas.microsoft.com/office/powerpoint/2010/main" val="1641038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30087" y="946059"/>
            <a:ext cx="7810349"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800"/>
              </a:spcBef>
              <a:spcAft>
                <a:spcPts val="0"/>
              </a:spcAft>
              <a:buClrTx/>
              <a:buSzPct val="120000"/>
              <a:buFontTx/>
              <a:buNone/>
              <a:tabLst/>
              <a:defRPr/>
            </a:pPr>
            <a:r>
              <a:rPr kumimoji="0" lang="en-IN" b="1" i="0" u="none" strike="noStrike" kern="1200" cap="none" spc="0" normalizeH="0" baseline="0" noProof="0" dirty="0">
                <a:ln>
                  <a:noFill/>
                </a:ln>
                <a:solidFill>
                  <a:prstClr val="black"/>
                </a:solidFill>
                <a:effectLst/>
                <a:uLnTx/>
                <a:uFillTx/>
              </a:rPr>
              <a:t>Limited Availability of Arable Land and High Demand for Fertilizers in Emerging Nations </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Rising urbanization and industrialization are leading to the shrinkage of available arable land across the South-east Asia. In order to increase the yield and overall productivity, farmers use large quantities of fertilizers that not only prevent unwanted microorganisms but also enhance soil quality. According to the Food and Agriculture Organization (FAO), despite slow population and agriculture sector growth across Indonesia, Thailand and others, food production would continue to grow in the coming years across these countries. As arable farming land is continuously shrinking and it would be very difficult to supply food to the growing population, farmers across all geographies are using large quantities of copper sulphate as fertilizers in order to maximize the yield per unit area. </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Farmers in emerging countries across the region are often confronted with issues related to providing optimal nutrients to plants, in a cost-effective manner. Factors driving the copper sulphate market in the emerging markets include increasing demand for high quality fertilizers, increasing per capita income, rising farming standards, growing population, and extensive R&amp;D for the development of high-quality fertilizers. Major emerging countries in the copper sulphate fertilizers market include Indonesia, Thailand, Malaysia, among others. Emerging markets present tremendous untapped growth potential for new as well as existing market players. </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0" marR="0" lvl="0" indent="0" algn="just" defTabSz="895350" rtl="0" eaLnBrk="1" fontAlgn="auto" latinLnBrk="0" hangingPunct="1">
              <a:lnSpc>
                <a:spcPts val="2000"/>
              </a:lnSpc>
              <a:spcBef>
                <a:spcPts val="1800"/>
              </a:spcBef>
              <a:spcAft>
                <a:spcPts val="0"/>
              </a:spcAft>
              <a:buClrTx/>
              <a:buSzPct val="120000"/>
              <a:buNone/>
              <a:tabLst/>
              <a:defRPr/>
            </a:pPr>
            <a:endParaRPr kumimoji="0" lang="en-IN" b="0" i="0" u="none" strike="noStrike" kern="1200" cap="none" spc="0" normalizeH="0" baseline="0" noProof="0" dirty="0">
              <a:ln>
                <a:noFill/>
              </a:ln>
              <a:solidFill>
                <a:prstClr val="black"/>
              </a:solidFill>
              <a:effectLst/>
              <a:uLnTx/>
              <a:uFillTx/>
            </a:endParaRPr>
          </a:p>
          <a:p>
            <a:pPr marL="0" indent="0">
              <a:lnSpc>
                <a:spcPct val="150000"/>
              </a:lnSpc>
              <a:spcBef>
                <a:spcPts val="0"/>
              </a:spcBef>
              <a:buNone/>
              <a:defRPr/>
            </a:pPr>
            <a:endParaRPr lang="en-US" b="1" dirty="0"/>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8" name="TextBox 7">
            <a:extLst>
              <a:ext uri="{FF2B5EF4-FFF2-40B4-BE49-F238E27FC236}">
                <a16:creationId xmlns:a16="http://schemas.microsoft.com/office/drawing/2014/main" id="{A05FA4E0-E31F-45AA-BFCD-5D6A030B87AD}"/>
              </a:ext>
            </a:extLst>
          </p:cNvPr>
          <p:cNvSpPr txBox="1"/>
          <p:nvPr/>
        </p:nvSpPr>
        <p:spPr>
          <a:xfrm>
            <a:off x="617010" y="4770542"/>
            <a:ext cx="8066818" cy="292068"/>
          </a:xfrm>
          <a:prstGeom prst="rect">
            <a:avLst/>
          </a:prstGeom>
          <a:noFill/>
        </p:spPr>
        <p:txBody>
          <a:bodyPr wrap="square" rtlCol="0">
            <a:spAutoFit/>
          </a:bodyPr>
          <a:lstStyle/>
          <a:p>
            <a:pPr lvl="0">
              <a:lnSpc>
                <a:spcPct val="150000"/>
              </a:lnSpc>
              <a:defRPr/>
            </a:pPr>
            <a:r>
              <a:rPr lang="en-IN" sz="1000" b="1" dirty="0">
                <a:latin typeface="Verdana" panose="020B0604030504040204" pitchFamily="34" charset="0"/>
                <a:ea typeface="Verdana" panose="020B0604030504040204" pitchFamily="34" charset="0"/>
                <a:cs typeface="Verdana" panose="020B0604030504040204" pitchFamily="34" charset="0"/>
              </a:rPr>
              <a:t>South-East Asia Share of Arable Land (% of total land area), 2019 &amp; 2020 </a:t>
            </a:r>
          </a:p>
        </p:txBody>
      </p:sp>
      <p:graphicFrame>
        <p:nvGraphicFramePr>
          <p:cNvPr id="9" name="Chart 8">
            <a:extLst>
              <a:ext uri="{FF2B5EF4-FFF2-40B4-BE49-F238E27FC236}">
                <a16:creationId xmlns:a16="http://schemas.microsoft.com/office/drawing/2014/main" id="{F9C22013-0BBB-4590-BF4F-9280D192ADC5}"/>
              </a:ext>
            </a:extLst>
          </p:cNvPr>
          <p:cNvGraphicFramePr/>
          <p:nvPr>
            <p:extLst>
              <p:ext uri="{D42A27DB-BD31-4B8C-83A1-F6EECF244321}">
                <p14:modId xmlns:p14="http://schemas.microsoft.com/office/powerpoint/2010/main" val="2625644338"/>
              </p:ext>
            </p:extLst>
          </p:nvPr>
        </p:nvGraphicFramePr>
        <p:xfrm>
          <a:off x="617010" y="5006637"/>
          <a:ext cx="4050116" cy="1636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83C8C540-5FB0-4CC6-AB3E-6AF2306BC204}"/>
              </a:ext>
            </a:extLst>
          </p:cNvPr>
          <p:cNvGraphicFramePr/>
          <p:nvPr>
            <p:extLst>
              <p:ext uri="{D42A27DB-BD31-4B8C-83A1-F6EECF244321}">
                <p14:modId xmlns:p14="http://schemas.microsoft.com/office/powerpoint/2010/main" val="3893677732"/>
              </p:ext>
            </p:extLst>
          </p:nvPr>
        </p:nvGraphicFramePr>
        <p:xfrm>
          <a:off x="3800108" y="5207833"/>
          <a:ext cx="5039091" cy="16714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24593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486340" y="940552"/>
            <a:ext cx="7940235"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lang="en-US" dirty="0">
                <a:solidFill>
                  <a:prstClr val="black"/>
                </a:solidFill>
              </a:rPr>
              <a:t>Zinc Sulphate is moving into some markets that is currently occupied by copper sulphate, especially in agricultural applications. Zinc Sulphate is comparatively less toxic than copper sulphate as copper becomes toxic for animals due to skin absorption. Along with and economical protection, cost effectiveness also plays an important role in choosing the right fertilizer. The demand for Zinc Sulphate is anticipated to grow further in end user industries like agricultural and animal husbandry due to its use in animal feeds, agricultural sprays and fertilizers.</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11">
            <a:extLst>
              <a:ext uri="{FF2B5EF4-FFF2-40B4-BE49-F238E27FC236}">
                <a16:creationId xmlns:a16="http://schemas.microsoft.com/office/drawing/2014/main" id="{87725A82-F83B-4DE6-A030-BB99E05592CD}"/>
              </a:ext>
            </a:extLst>
          </p:cNvPr>
          <p:cNvSpPr txBox="1"/>
          <p:nvPr/>
        </p:nvSpPr>
        <p:spPr>
          <a:xfrm>
            <a:off x="7159312" y="7158379"/>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C6E574E4-551B-4D6B-98CB-A6E84381A170}"/>
              </a:ext>
            </a:extLst>
          </p:cNvPr>
          <p:cNvGraphicFramePr/>
          <p:nvPr/>
        </p:nvGraphicFramePr>
        <p:xfrm>
          <a:off x="486340" y="4825653"/>
          <a:ext cx="8237884" cy="1554025"/>
        </p:xfrm>
        <a:graphic>
          <a:graphicData uri="http://schemas.openxmlformats.org/drawingml/2006/chart">
            <c:chart xmlns:c="http://schemas.openxmlformats.org/drawingml/2006/chart" xmlns:r="http://schemas.openxmlformats.org/officeDocument/2006/relationships" r:id="rId3"/>
          </a:graphicData>
        </a:graphic>
      </p:graphicFrame>
      <p:sp>
        <p:nvSpPr>
          <p:cNvPr id="6" name="Subtitle 2">
            <a:extLst>
              <a:ext uri="{FF2B5EF4-FFF2-40B4-BE49-F238E27FC236}">
                <a16:creationId xmlns:a16="http://schemas.microsoft.com/office/drawing/2014/main" id="{0BEFDB30-8CF9-4AB7-A934-001466A3600A}"/>
              </a:ext>
            </a:extLst>
          </p:cNvPr>
          <p:cNvSpPr txBox="1">
            <a:spLocks/>
          </p:cNvSpPr>
          <p:nvPr/>
        </p:nvSpPr>
        <p:spPr>
          <a:xfrm>
            <a:off x="486340" y="2584694"/>
            <a:ext cx="7935416" cy="1794546"/>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endParaRPr lang="en-IN" b="1" dirty="0">
              <a:solidFill>
                <a:prstClr val="black"/>
              </a:solidFill>
            </a:endParaRPr>
          </a:p>
          <a:p>
            <a:pPr marL="0" marR="0" lvl="0" indent="0" algn="just" defTabSz="895350" rtl="0" eaLnBrk="1" fontAlgn="auto" latinLnBrk="0" hangingPunct="1">
              <a:lnSpc>
                <a:spcPct val="150000"/>
              </a:lnSpc>
              <a:spcBef>
                <a:spcPts val="1200"/>
              </a:spcBef>
              <a:spcAft>
                <a:spcPts val="0"/>
              </a:spcAft>
              <a:buClrTx/>
              <a:buSzPct val="120000"/>
              <a:buNone/>
              <a:tabLst/>
              <a:defRPr/>
            </a:pPr>
            <a:r>
              <a:rPr lang="en-IN" b="1" dirty="0">
                <a:solidFill>
                  <a:prstClr val="black"/>
                </a:solidFill>
              </a:rPr>
              <a:t>Volatility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Raw Material Prices</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prices of copper sulphate are experiencing fluctuations in recent years as it is highly dependent on the price trend of sulphuric acid. Sulphuric Acid is the major raw material used for manufacturing copper sulphate along with copper oxide. This fluctuation is observed recently due to the COVID-19 pandemic across South-east Asia and worldwide impacted the prices of copper sulphate significantly and fertilizer industry as well. Thus, shifts in the feedstock prices affect the gross margin for copper sulphate manufacturers, thereby limiting the growth of this industry in the region.</a:t>
            </a:r>
          </a:p>
        </p:txBody>
      </p:sp>
      <p:sp>
        <p:nvSpPr>
          <p:cNvPr id="7" name="Rectangle 6">
            <a:extLst>
              <a:ext uri="{FF2B5EF4-FFF2-40B4-BE49-F238E27FC236}">
                <a16:creationId xmlns:a16="http://schemas.microsoft.com/office/drawing/2014/main" id="{C583624B-E351-4FB9-B872-D50F4317C3D0}"/>
              </a:ext>
            </a:extLst>
          </p:cNvPr>
          <p:cNvSpPr/>
          <p:nvPr/>
        </p:nvSpPr>
        <p:spPr>
          <a:xfrm>
            <a:off x="512844" y="4652855"/>
            <a:ext cx="9157880" cy="292068"/>
          </a:xfrm>
          <a:prstGeom prst="rect">
            <a:avLst/>
          </a:prstGeom>
        </p:spPr>
        <p:txBody>
          <a:bodyPr wrap="square">
            <a:spAutoFit/>
          </a:bodyPr>
          <a:lstStyle/>
          <a:p>
            <a:pPr lvl="0">
              <a:lnSpc>
                <a:spcPct val="150000"/>
              </a:lnSpc>
              <a:defRPr/>
            </a:pPr>
            <a:r>
              <a:rPr lang="en-IN" sz="10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South-east Asia Sulphuric Acid Pricing Analysis (USD/Tons), 2015-2021E </a:t>
            </a:r>
          </a:p>
        </p:txBody>
      </p:sp>
      <p:sp>
        <p:nvSpPr>
          <p:cNvPr id="10" name="TextBox 11">
            <a:extLst>
              <a:ext uri="{FF2B5EF4-FFF2-40B4-BE49-F238E27FC236}">
                <a16:creationId xmlns:a16="http://schemas.microsoft.com/office/drawing/2014/main" id="{21ED8542-C00D-4AB3-8152-D00CACADE37B}"/>
              </a:ext>
            </a:extLst>
          </p:cNvPr>
          <p:cNvSpPr txBox="1"/>
          <p:nvPr/>
        </p:nvSpPr>
        <p:spPr>
          <a:xfrm>
            <a:off x="7089504" y="6379678"/>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15492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3999"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50"/>
              </a:spcAft>
              <a:buClrTx/>
              <a:buSzTx/>
              <a:buFont typeface="Arial" panose="020B0604020202020204" pitchFamily="34" charset="0"/>
              <a:buNone/>
              <a:tabLst/>
              <a:defRPr/>
            </a:pPr>
            <a:r>
              <a:rPr kumimoji="0" lang="en-US" sz="3100" b="1" i="0" u="none" strike="noStrike" kern="1200" cap="none" spc="-102"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spTree>
    <p:extLst>
      <p:ext uri="{BB962C8B-B14F-4D97-AF65-F5344CB8AC3E}">
        <p14:creationId xmlns:p14="http://schemas.microsoft.com/office/powerpoint/2010/main" val="3537048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400203" y="412858"/>
            <a:ext cx="7988424" cy="6133717"/>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Escalating Demand </a:t>
            </a:r>
            <a:r>
              <a:rPr lang="en-IN" b="1" dirty="0">
                <a:solidFill>
                  <a:prstClr val="black"/>
                </a:solidFill>
              </a:rPr>
              <a:t>for Animal Feed </a:t>
            </a:r>
            <a:endParaRPr lang="en-IN" dirty="0">
              <a:solidFill>
                <a:prstClr val="black"/>
              </a:solidFill>
            </a:endParaRP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lang="en-IN" dirty="0">
                <a:solidFill>
                  <a:prstClr val="black"/>
                </a:solidFill>
              </a:rPr>
              <a:t>In order to address the ever-growing demand for food, animal husbandry has observed significant growth in the recent years. This is directly driving the copper sulphate market across South-east Asia which is widely used in animal feed as a basic nutritional supplement to treat copper deficiency in livestock. It is being added in animals’ diet in salt and other animal licks which mainly helps in fattening of pigs and broiler chickens by stimulation the appetite. It is being consumed widely in many countries like Indonesia, Vietnam </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and others across the South-east Asia as it also offers the lesser requirement of copper ions dosage by nearly 60% and </a:t>
            </a:r>
            <a:r>
              <a:rPr kumimoji="0" lang="en-IN" sz="100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henc</a:t>
            </a:r>
            <a:r>
              <a:rPr lang="en-IN" dirty="0">
                <a:solidFill>
                  <a:prstClr val="black"/>
                </a:solidFill>
              </a:rPr>
              <a:t>e significantly reduces the cost as well as poisonous effects associated with copper ions. T</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his will further drive the consumption of copper sulphate</a:t>
            </a:r>
            <a:r>
              <a:rPr lang="en-IN" dirty="0">
                <a:solidFill>
                  <a:prstClr val="black"/>
                </a:solidFill>
              </a:rPr>
              <a:t> </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coming years following surge in population and food demand.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Penetration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Companies are focusing on expanding their market reach and penetration across </a:t>
            </a:r>
            <a:r>
              <a:rPr lang="en-IN" dirty="0">
                <a:solidFill>
                  <a:prstClr val="black"/>
                </a:solidFill>
              </a:rPr>
              <a:t>various countries across South-east Asia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due to strong competition from other players. Further, companies are offering lucrative incentives and schemes to dealers and distributors to boost their product sales. For instance, five percent cash discount is given to dealers on the marked dealer price coupled with several other offers derived for the dealers from region to region. Companies are pushing their products by giving complete solutions to end users, which includes product cost,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labor</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cost, etc., which aids the companies to develop their eco system of products as well as distribution. For example,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Enterprise Co. Ltd., one of the leading copper sulphate manufacturer, also started the distribution of Cargill's raw materials for food and supplements in 2020. </a:t>
            </a: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03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106BDC-B80C-45BA-905D-2707FF1E9F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Research Methodology</a:t>
            </a:r>
          </a:p>
        </p:txBody>
      </p:sp>
    </p:spTree>
    <p:extLst>
      <p:ext uri="{BB962C8B-B14F-4D97-AF65-F5344CB8AC3E}">
        <p14:creationId xmlns:p14="http://schemas.microsoft.com/office/powerpoint/2010/main" val="100153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320689" y="371061"/>
            <a:ext cx="5006685" cy="603064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Widespread Adoption of Organic Farming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Organic farming depends on sustainable techniques to enhance soil fertility and crop yield. Organic farming uses crop rotations, crop residues, animal manure, off-farm organic waste, mineral grade rock additives and biological system of nutrient mobilization and plant protection.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As of 2020, the area under organic agriculture across the Asia was about 6.2 million hectares with Philippines holding the largest share of nearly 72%, followed by Vietnam and Thailand with higher anticipated  growth across these countries in forthcoming years. Additionally, the Institute for Sustainable Agricultural Communities (ISAC) of Thailand encourages organic farming in the country which is expected to reach 208,000 hectares by 2022.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Consequently, growing interest in organic farming, which utilizes organic nutrients to ensure high yields and maintain soil health, also consumes copper sulphate as an essential fungicide backed by its ability to kill fungi, algae and other </a:t>
            </a:r>
            <a:r>
              <a:rPr lang="en-IN" dirty="0">
                <a:solidFill>
                  <a:prstClr val="black"/>
                </a:solidFill>
              </a:rPr>
              <a:t>pests via their membrane disruption.</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All these factors are expected to support the growth of copper sulphate across different farming techniques and methods in the region.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2EAF8F5-4A09-4265-975F-BC74A7314B12}"/>
              </a:ext>
            </a:extLst>
          </p:cNvPr>
          <p:cNvSpPr txBox="1"/>
          <p:nvPr/>
        </p:nvSpPr>
        <p:spPr>
          <a:xfrm>
            <a:off x="5494053" y="1799807"/>
            <a:ext cx="3657484" cy="522900"/>
          </a:xfrm>
          <a:prstGeom prst="rect">
            <a:avLst/>
          </a:prstGeom>
          <a:noFill/>
        </p:spPr>
        <p:txBody>
          <a:bodyPr wrap="square" rtlCol="0">
            <a:spAutoFit/>
          </a:bodyPr>
          <a:lstStyle/>
          <a:p>
            <a:pPr fontAlgn="base">
              <a:lnSpc>
                <a:spcPct val="150000"/>
              </a:lnSpc>
              <a:spcBef>
                <a:spcPct val="0"/>
              </a:spcBef>
              <a:spcAft>
                <a:spcPct val="0"/>
              </a:spcAft>
            </a:pPr>
            <a:r>
              <a:rPr lang="en-US" sz="1000" b="1" dirty="0">
                <a:latin typeface="Verdana" panose="020B0604030504040204" pitchFamily="34" charset="0"/>
                <a:ea typeface="Verdana" panose="020B0604030504040204" pitchFamily="34" charset="0"/>
                <a:cs typeface="Verdana" panose="020B0604030504040204" pitchFamily="34" charset="0"/>
              </a:rPr>
              <a:t>Agricultural Land Under Organic Farming, By Country, Hectares</a:t>
            </a:r>
          </a:p>
        </p:txBody>
      </p:sp>
      <p:sp>
        <p:nvSpPr>
          <p:cNvPr id="6" name="TextBox 5">
            <a:extLst>
              <a:ext uri="{FF2B5EF4-FFF2-40B4-BE49-F238E27FC236}">
                <a16:creationId xmlns:a16="http://schemas.microsoft.com/office/drawing/2014/main" id="{68C30D78-9E03-4DC2-BD93-BB13C6027D8D}"/>
              </a:ext>
            </a:extLst>
          </p:cNvPr>
          <p:cNvSpPr txBox="1"/>
          <p:nvPr/>
        </p:nvSpPr>
        <p:spPr>
          <a:xfrm>
            <a:off x="6000597" y="4868272"/>
            <a:ext cx="3150940" cy="298287"/>
          </a:xfrm>
          <a:prstGeom prst="rect">
            <a:avLst/>
          </a:prstGeom>
          <a:noFill/>
        </p:spPr>
        <p:txBody>
          <a:bodyPr wrap="square" rtlCol="0">
            <a:spAutoFit/>
          </a:bodyPr>
          <a:lstStyle/>
          <a:p>
            <a:pPr algn="just" fontAlgn="base">
              <a:lnSpc>
                <a:spcPct val="200000"/>
              </a:lnSpc>
              <a:spcBef>
                <a:spcPct val="0"/>
              </a:spcBef>
              <a:spcAft>
                <a:spcPct val="0"/>
              </a:spcAft>
            </a:pPr>
            <a:r>
              <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Research Institute of Organic Agriculture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FiBL</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0C10267F-AA4C-4F2A-817F-87A4DA87C1CA}"/>
              </a:ext>
            </a:extLst>
          </p:cNvPr>
          <p:cNvGraphicFramePr/>
          <p:nvPr/>
        </p:nvGraphicFramePr>
        <p:xfrm>
          <a:off x="5197788" y="2495007"/>
          <a:ext cx="3953750" cy="22009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5783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lock, watch&#10;&#10;Description automatically generated">
            <a:extLst>
              <a:ext uri="{FF2B5EF4-FFF2-40B4-BE49-F238E27FC236}">
                <a16:creationId xmlns:a16="http://schemas.microsoft.com/office/drawing/2014/main" id="{863EF046-F57E-439A-BAE0-6B4CA12ED8D8}"/>
              </a:ext>
            </a:extLst>
          </p:cNvPr>
          <p:cNvPicPr>
            <a:picLocks noChangeAspect="1"/>
          </p:cNvPicPr>
          <p:nvPr/>
        </p:nvPicPr>
        <p:blipFill rotWithShape="1">
          <a:blip r:embed="rId2">
            <a:extLst>
              <a:ext uri="{28A0092B-C50C-407E-A947-70E740481C1C}">
                <a14:useLocalDpi xmlns:a14="http://schemas.microsoft.com/office/drawing/2010/main" val="0"/>
              </a:ext>
            </a:extLst>
          </a:blip>
          <a:srcRect l="6782" r="4216"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Customer Analysis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154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43127" y="649357"/>
          <a:ext cx="8857746" cy="5145367"/>
        </p:xfrm>
        <a:graphic>
          <a:graphicData uri="http://schemas.openxmlformats.org/drawingml/2006/table">
            <a:tbl>
              <a:tblPr>
                <a:tableStyleId>{5C22544A-7EE6-4342-B048-85BDC9FD1C3A}</a:tableStyleId>
              </a:tblPr>
              <a:tblGrid>
                <a:gridCol w="426716">
                  <a:extLst>
                    <a:ext uri="{9D8B030D-6E8A-4147-A177-3AD203B41FA5}">
                      <a16:colId xmlns:a16="http://schemas.microsoft.com/office/drawing/2014/main" val="1912474705"/>
                    </a:ext>
                  </a:extLst>
                </a:gridCol>
                <a:gridCol w="1484244">
                  <a:extLst>
                    <a:ext uri="{9D8B030D-6E8A-4147-A177-3AD203B41FA5}">
                      <a16:colId xmlns:a16="http://schemas.microsoft.com/office/drawing/2014/main" val="1576160453"/>
                    </a:ext>
                  </a:extLst>
                </a:gridCol>
                <a:gridCol w="1265411">
                  <a:extLst>
                    <a:ext uri="{9D8B030D-6E8A-4147-A177-3AD203B41FA5}">
                      <a16:colId xmlns:a16="http://schemas.microsoft.com/office/drawing/2014/main" val="1828300326"/>
                    </a:ext>
                  </a:extLst>
                </a:gridCol>
                <a:gridCol w="816291">
                  <a:extLst>
                    <a:ext uri="{9D8B030D-6E8A-4147-A177-3AD203B41FA5}">
                      <a16:colId xmlns:a16="http://schemas.microsoft.com/office/drawing/2014/main" val="1628245370"/>
                    </a:ext>
                  </a:extLst>
                </a:gridCol>
                <a:gridCol w="781306">
                  <a:extLst>
                    <a:ext uri="{9D8B030D-6E8A-4147-A177-3AD203B41FA5}">
                      <a16:colId xmlns:a16="http://schemas.microsoft.com/office/drawing/2014/main" val="3067026927"/>
                    </a:ext>
                  </a:extLst>
                </a:gridCol>
                <a:gridCol w="676354">
                  <a:extLst>
                    <a:ext uri="{9D8B030D-6E8A-4147-A177-3AD203B41FA5}">
                      <a16:colId xmlns:a16="http://schemas.microsoft.com/office/drawing/2014/main" val="1947089910"/>
                    </a:ext>
                  </a:extLst>
                </a:gridCol>
                <a:gridCol w="967348">
                  <a:extLst>
                    <a:ext uri="{9D8B030D-6E8A-4147-A177-3AD203B41FA5}">
                      <a16:colId xmlns:a16="http://schemas.microsoft.com/office/drawing/2014/main" val="2359073960"/>
                    </a:ext>
                  </a:extLst>
                </a:gridCol>
                <a:gridCol w="1441524">
                  <a:extLst>
                    <a:ext uri="{9D8B030D-6E8A-4147-A177-3AD203B41FA5}">
                      <a16:colId xmlns:a16="http://schemas.microsoft.com/office/drawing/2014/main" val="4154951052"/>
                    </a:ext>
                  </a:extLst>
                </a:gridCol>
                <a:gridCol w="998552">
                  <a:extLst>
                    <a:ext uri="{9D8B030D-6E8A-4147-A177-3AD203B41FA5}">
                      <a16:colId xmlns:a16="http://schemas.microsoft.com/office/drawing/2014/main" val="1860887565"/>
                    </a:ext>
                  </a:extLst>
                </a:gridCol>
              </a:tblGrid>
              <a:tr h="496578">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32440">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045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Japfa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Comfeed</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Tbk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Tebet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Annona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Ambang</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Budi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Hendarto</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Chief Operating Officer, Operation 1 - Poultry Indonesia</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Contact:021-2854 5680 (Hunting)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2060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Pt Dian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Cipta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Perkasa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Melayu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makasar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jaktim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Asian Chemical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dirty="0">
                          <a:latin typeface="Verdana" panose="020B0604030504040204" pitchFamily="34" charset="0"/>
                          <a:ea typeface="Verdana" panose="020B0604030504040204" pitchFamily="34" charset="0"/>
                          <a:cs typeface="Verdana" panose="020B0604030504040204" pitchFamily="34" charset="0"/>
                        </a:rPr>
                        <a:t>Mr. Rudi </a:t>
                      </a:r>
                      <a:r>
                        <a:rPr lang="en-IN" sz="1000" dirty="0" err="1">
                          <a:latin typeface="Verdana" panose="020B0604030504040204" pitchFamily="34" charset="0"/>
                          <a:ea typeface="Verdana" panose="020B0604030504040204" pitchFamily="34" charset="0"/>
                          <a:cs typeface="Verdana" panose="020B0604030504040204" pitchFamily="34" charset="0"/>
                        </a:rPr>
                        <a:t>Ismanto</a:t>
                      </a:r>
                      <a:r>
                        <a:rPr lang="en-IN" sz="1000" dirty="0">
                          <a:latin typeface="Verdana" panose="020B0604030504040204" pitchFamily="34" charset="0"/>
                          <a:ea typeface="Verdana" panose="020B0604030504040204" pitchFamily="34" charset="0"/>
                          <a:cs typeface="Verdana" panose="020B0604030504040204" pitchFamily="34" charset="0"/>
                        </a:rPr>
                        <a:t> (Chief  Executive </a:t>
                      </a:r>
                      <a:r>
                        <a:rPr lang="en-IN" sz="1000" dirty="0" err="1">
                          <a:latin typeface="Verdana" panose="020B0604030504040204" pitchFamily="34" charset="0"/>
                          <a:ea typeface="Verdana" panose="020B0604030504040204" pitchFamily="34" charset="0"/>
                          <a:cs typeface="Verdana" panose="020B0604030504040204" pitchFamily="34" charset="0"/>
                        </a:rPr>
                        <a:t>Offier</a:t>
                      </a:r>
                      <a:r>
                        <a:rPr lang="en-IN" sz="1000" dirty="0">
                          <a:latin typeface="Verdana" panose="020B0604030504040204" pitchFamily="34" charset="0"/>
                          <a:ea typeface="Verdana" panose="020B0604030504040204" pitchFamily="34" charset="0"/>
                          <a:cs typeface="Verdana" panose="020B0604030504040204" pitchFamily="34" charset="0"/>
                        </a:rPr>
                        <a:t>)</a:t>
                      </a:r>
                    </a:p>
                    <a:p>
                      <a:pPr algn="ctr" fontAlgn="t"/>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+62 21 8660 7760 / 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3680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Kertosari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Mega Agro Sejahtera Sdn Bhd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2.212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Max Chemicals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 And T Corporation Limited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59031B9-1EFB-41F7-9F53-4280F6840E4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151231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50681" y="635888"/>
          <a:ext cx="8850445" cy="5385499"/>
        </p:xfrm>
        <a:graphic>
          <a:graphicData uri="http://schemas.openxmlformats.org/drawingml/2006/table">
            <a:tbl>
              <a:tblPr>
                <a:tableStyleId>{5C22544A-7EE6-4342-B048-85BDC9FD1C3A}</a:tableStyleId>
              </a:tblPr>
              <a:tblGrid>
                <a:gridCol w="432415">
                  <a:extLst>
                    <a:ext uri="{9D8B030D-6E8A-4147-A177-3AD203B41FA5}">
                      <a16:colId xmlns:a16="http://schemas.microsoft.com/office/drawing/2014/main" val="2238340279"/>
                    </a:ext>
                  </a:extLst>
                </a:gridCol>
                <a:gridCol w="1457739">
                  <a:extLst>
                    <a:ext uri="{9D8B030D-6E8A-4147-A177-3AD203B41FA5}">
                      <a16:colId xmlns:a16="http://schemas.microsoft.com/office/drawing/2014/main" val="1576160453"/>
                    </a:ext>
                  </a:extLst>
                </a:gridCol>
                <a:gridCol w="1272208">
                  <a:extLst>
                    <a:ext uri="{9D8B030D-6E8A-4147-A177-3AD203B41FA5}">
                      <a16:colId xmlns:a16="http://schemas.microsoft.com/office/drawing/2014/main" val="1828300326"/>
                    </a:ext>
                  </a:extLst>
                </a:gridCol>
                <a:gridCol w="808383">
                  <a:extLst>
                    <a:ext uri="{9D8B030D-6E8A-4147-A177-3AD203B41FA5}">
                      <a16:colId xmlns:a16="http://schemas.microsoft.com/office/drawing/2014/main" val="1628245370"/>
                    </a:ext>
                  </a:extLst>
                </a:gridCol>
                <a:gridCol w="808383">
                  <a:extLst>
                    <a:ext uri="{9D8B030D-6E8A-4147-A177-3AD203B41FA5}">
                      <a16:colId xmlns:a16="http://schemas.microsoft.com/office/drawing/2014/main" val="3067026927"/>
                    </a:ext>
                  </a:extLst>
                </a:gridCol>
                <a:gridCol w="662608">
                  <a:extLst>
                    <a:ext uri="{9D8B030D-6E8A-4147-A177-3AD203B41FA5}">
                      <a16:colId xmlns:a16="http://schemas.microsoft.com/office/drawing/2014/main" val="1947089910"/>
                    </a:ext>
                  </a:extLst>
                </a:gridCol>
                <a:gridCol w="967409">
                  <a:extLst>
                    <a:ext uri="{9D8B030D-6E8A-4147-A177-3AD203B41FA5}">
                      <a16:colId xmlns:a16="http://schemas.microsoft.com/office/drawing/2014/main" val="2359073960"/>
                    </a:ext>
                  </a:extLst>
                </a:gridCol>
                <a:gridCol w="1457739">
                  <a:extLst>
                    <a:ext uri="{9D8B030D-6E8A-4147-A177-3AD203B41FA5}">
                      <a16:colId xmlns:a16="http://schemas.microsoft.com/office/drawing/2014/main" val="4154951052"/>
                    </a:ext>
                  </a:extLst>
                </a:gridCol>
                <a:gridCol w="983561">
                  <a:extLst>
                    <a:ext uri="{9D8B030D-6E8A-4147-A177-3AD203B41FA5}">
                      <a16:colId xmlns:a16="http://schemas.microsoft.com/office/drawing/2014/main" val="1860887565"/>
                    </a:ext>
                  </a:extLst>
                </a:gridCol>
              </a:tblGrid>
              <a:tr h="625688">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60519">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09508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Pt.Mest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Kh</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Masyur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No.121,kare,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Sandy Okta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Piansyah</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61-80032168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8788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89132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Agri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Indomas</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karet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Tengs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Crown Champion International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Hendra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Lubis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t>
                      </a:r>
                    </a:p>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Assisttant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711 721111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78497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Santani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Sejahtera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Kota Me,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Chemtronic</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Technology (Thailand) Co., Lt</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Jefry</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Efendy</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Contact:(061) 4573028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940030">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Seribu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Cita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Bayanaka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Citra Raya Blok S.06/368,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Chemicals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Fauzan</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Latief</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Commercial Director</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1273AD4-DE29-41C3-AF28-E6A286A15352}"/>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4102718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63932" y="620712"/>
          <a:ext cx="8837193" cy="5400674"/>
        </p:xfrm>
        <a:graphic>
          <a:graphicData uri="http://schemas.openxmlformats.org/drawingml/2006/table">
            <a:tbl>
              <a:tblPr>
                <a:tableStyleId>{5C22544A-7EE6-4342-B048-85BDC9FD1C3A}</a:tableStyleId>
              </a:tblPr>
              <a:tblGrid>
                <a:gridCol w="432206">
                  <a:extLst>
                    <a:ext uri="{9D8B030D-6E8A-4147-A177-3AD203B41FA5}">
                      <a16:colId xmlns:a16="http://schemas.microsoft.com/office/drawing/2014/main" val="1629099979"/>
                    </a:ext>
                  </a:extLst>
                </a:gridCol>
                <a:gridCol w="1471200">
                  <a:extLst>
                    <a:ext uri="{9D8B030D-6E8A-4147-A177-3AD203B41FA5}">
                      <a16:colId xmlns:a16="http://schemas.microsoft.com/office/drawing/2014/main" val="1576160453"/>
                    </a:ext>
                  </a:extLst>
                </a:gridCol>
                <a:gridCol w="1245704">
                  <a:extLst>
                    <a:ext uri="{9D8B030D-6E8A-4147-A177-3AD203B41FA5}">
                      <a16:colId xmlns:a16="http://schemas.microsoft.com/office/drawing/2014/main" val="1828300326"/>
                    </a:ext>
                  </a:extLst>
                </a:gridCol>
                <a:gridCol w="808383">
                  <a:extLst>
                    <a:ext uri="{9D8B030D-6E8A-4147-A177-3AD203B41FA5}">
                      <a16:colId xmlns:a16="http://schemas.microsoft.com/office/drawing/2014/main" val="1628245370"/>
                    </a:ext>
                  </a:extLst>
                </a:gridCol>
                <a:gridCol w="821635">
                  <a:extLst>
                    <a:ext uri="{9D8B030D-6E8A-4147-A177-3AD203B41FA5}">
                      <a16:colId xmlns:a16="http://schemas.microsoft.com/office/drawing/2014/main" val="3067026927"/>
                    </a:ext>
                  </a:extLst>
                </a:gridCol>
                <a:gridCol w="609600">
                  <a:extLst>
                    <a:ext uri="{9D8B030D-6E8A-4147-A177-3AD203B41FA5}">
                      <a16:colId xmlns:a16="http://schemas.microsoft.com/office/drawing/2014/main" val="1947089910"/>
                    </a:ext>
                  </a:extLst>
                </a:gridCol>
                <a:gridCol w="1033669">
                  <a:extLst>
                    <a:ext uri="{9D8B030D-6E8A-4147-A177-3AD203B41FA5}">
                      <a16:colId xmlns:a16="http://schemas.microsoft.com/office/drawing/2014/main" val="2359073960"/>
                    </a:ext>
                  </a:extLst>
                </a:gridCol>
                <a:gridCol w="1417983">
                  <a:extLst>
                    <a:ext uri="{9D8B030D-6E8A-4147-A177-3AD203B41FA5}">
                      <a16:colId xmlns:a16="http://schemas.microsoft.com/office/drawing/2014/main" val="4154951052"/>
                    </a:ext>
                  </a:extLst>
                </a:gridCol>
                <a:gridCol w="996813">
                  <a:extLst>
                    <a:ext uri="{9D8B030D-6E8A-4147-A177-3AD203B41FA5}">
                      <a16:colId xmlns:a16="http://schemas.microsoft.com/office/drawing/2014/main" val="1860887565"/>
                    </a:ext>
                  </a:extLst>
                </a:gridCol>
              </a:tblGrid>
              <a:tr h="637345">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63509">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5754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Jade Wijaya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Mandiri</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Tangerang 1,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Yee Lee Industrial Chemical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Irwansjah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Rusli</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Telp : +6221 29238873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753837">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Ruby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Phú Nhuận, </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73357">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Dsm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Nutritional Products Vietnam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Bình Dương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95754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Emivest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Feedmill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 Nam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T.Tien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Giang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Garfiled</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Heng</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Purchasing Manager</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Contact:(84-273) 3620 333</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95754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Phu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Đống Đa, Tp.Hà Nội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21.77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David Nguyen</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+84985228133</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993A162A-F48A-4787-8793-3BC9C807848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754685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42875" y="620713"/>
          <a:ext cx="8858249" cy="5400676"/>
        </p:xfrm>
        <a:graphic>
          <a:graphicData uri="http://schemas.openxmlformats.org/drawingml/2006/table">
            <a:tbl>
              <a:tblPr>
                <a:tableStyleId>{5C22544A-7EE6-4342-B048-85BDC9FD1C3A}</a:tableStyleId>
              </a:tblPr>
              <a:tblGrid>
                <a:gridCol w="429920">
                  <a:extLst>
                    <a:ext uri="{9D8B030D-6E8A-4147-A177-3AD203B41FA5}">
                      <a16:colId xmlns:a16="http://schemas.microsoft.com/office/drawing/2014/main" val="1042221763"/>
                    </a:ext>
                  </a:extLst>
                </a:gridCol>
                <a:gridCol w="1534535">
                  <a:extLst>
                    <a:ext uri="{9D8B030D-6E8A-4147-A177-3AD203B41FA5}">
                      <a16:colId xmlns:a16="http://schemas.microsoft.com/office/drawing/2014/main" val="1576160453"/>
                    </a:ext>
                  </a:extLst>
                </a:gridCol>
                <a:gridCol w="1227628">
                  <a:extLst>
                    <a:ext uri="{9D8B030D-6E8A-4147-A177-3AD203B41FA5}">
                      <a16:colId xmlns:a16="http://schemas.microsoft.com/office/drawing/2014/main" val="1828300326"/>
                    </a:ext>
                  </a:extLst>
                </a:gridCol>
                <a:gridCol w="799720">
                  <a:extLst>
                    <a:ext uri="{9D8B030D-6E8A-4147-A177-3AD203B41FA5}">
                      <a16:colId xmlns:a16="http://schemas.microsoft.com/office/drawing/2014/main" val="1628245370"/>
                    </a:ext>
                  </a:extLst>
                </a:gridCol>
                <a:gridCol w="808383">
                  <a:extLst>
                    <a:ext uri="{9D8B030D-6E8A-4147-A177-3AD203B41FA5}">
                      <a16:colId xmlns:a16="http://schemas.microsoft.com/office/drawing/2014/main" val="3067026927"/>
                    </a:ext>
                  </a:extLst>
                </a:gridCol>
                <a:gridCol w="622852">
                  <a:extLst>
                    <a:ext uri="{9D8B030D-6E8A-4147-A177-3AD203B41FA5}">
                      <a16:colId xmlns:a16="http://schemas.microsoft.com/office/drawing/2014/main" val="1947089910"/>
                    </a:ext>
                  </a:extLst>
                </a:gridCol>
                <a:gridCol w="993913">
                  <a:extLst>
                    <a:ext uri="{9D8B030D-6E8A-4147-A177-3AD203B41FA5}">
                      <a16:colId xmlns:a16="http://schemas.microsoft.com/office/drawing/2014/main" val="2359073960"/>
                    </a:ext>
                  </a:extLst>
                </a:gridCol>
                <a:gridCol w="1444487">
                  <a:extLst>
                    <a:ext uri="{9D8B030D-6E8A-4147-A177-3AD203B41FA5}">
                      <a16:colId xmlns:a16="http://schemas.microsoft.com/office/drawing/2014/main" val="4154951052"/>
                    </a:ext>
                  </a:extLst>
                </a:gridCol>
                <a:gridCol w="996811">
                  <a:extLst>
                    <a:ext uri="{9D8B030D-6E8A-4147-A177-3AD203B41FA5}">
                      <a16:colId xmlns:a16="http://schemas.microsoft.com/office/drawing/2014/main" val="1860887565"/>
                    </a:ext>
                  </a:extLst>
                </a:gridCol>
              </a:tblGrid>
              <a:tr h="630559">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4885">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34380">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endPar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Biomin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 Co.,Ltd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Thành Phố Hà Nội,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Co.,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Tld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Phuong Nguyen Quang</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Managing Director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Contact:+84 650 222 1288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2953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Cargill Vietnam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Đồng Nai,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 Hoang Minh</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Regional Operation Manager</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Production &amp; Maintenance</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 + 84-28-5416 1515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34380">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Alsons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Aquaculture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Makati City</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Philippines</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Team Aqua Corporation</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Jhoer</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Geronaga</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83 508 2300</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798470">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Bestelement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Industrial Ltd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Pampanga, Philippines</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Jaw Lien 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Karen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Manarang</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Assistant Accounting Officer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Contact:+63 905 241 6698 </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798470">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Cebu Far Eastern Drug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Scharlab</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 L.</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Margaret U. Chang,</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Treasurer,</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(032) 2558741-3 ; (032) 4234279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ECEF8D61-40FB-4623-BFE4-2D63A7A916C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2899849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68952" y="614064"/>
          <a:ext cx="8832174" cy="5407325"/>
        </p:xfrm>
        <a:graphic>
          <a:graphicData uri="http://schemas.openxmlformats.org/drawingml/2006/table">
            <a:tbl>
              <a:tblPr>
                <a:tableStyleId>{5C22544A-7EE6-4342-B048-85BDC9FD1C3A}</a:tableStyleId>
              </a:tblPr>
              <a:tblGrid>
                <a:gridCol w="400891">
                  <a:extLst>
                    <a:ext uri="{9D8B030D-6E8A-4147-A177-3AD203B41FA5}">
                      <a16:colId xmlns:a16="http://schemas.microsoft.com/office/drawing/2014/main" val="3496142794"/>
                    </a:ext>
                  </a:extLst>
                </a:gridCol>
                <a:gridCol w="1510748">
                  <a:extLst>
                    <a:ext uri="{9D8B030D-6E8A-4147-A177-3AD203B41FA5}">
                      <a16:colId xmlns:a16="http://schemas.microsoft.com/office/drawing/2014/main" val="1576160453"/>
                    </a:ext>
                  </a:extLst>
                </a:gridCol>
                <a:gridCol w="1245705">
                  <a:extLst>
                    <a:ext uri="{9D8B030D-6E8A-4147-A177-3AD203B41FA5}">
                      <a16:colId xmlns:a16="http://schemas.microsoft.com/office/drawing/2014/main" val="1828300326"/>
                    </a:ext>
                  </a:extLst>
                </a:gridCol>
                <a:gridCol w="808382">
                  <a:extLst>
                    <a:ext uri="{9D8B030D-6E8A-4147-A177-3AD203B41FA5}">
                      <a16:colId xmlns:a16="http://schemas.microsoft.com/office/drawing/2014/main" val="1628245370"/>
                    </a:ext>
                  </a:extLst>
                </a:gridCol>
                <a:gridCol w="795131">
                  <a:extLst>
                    <a:ext uri="{9D8B030D-6E8A-4147-A177-3AD203B41FA5}">
                      <a16:colId xmlns:a16="http://schemas.microsoft.com/office/drawing/2014/main" val="3067026927"/>
                    </a:ext>
                  </a:extLst>
                </a:gridCol>
                <a:gridCol w="662608">
                  <a:extLst>
                    <a:ext uri="{9D8B030D-6E8A-4147-A177-3AD203B41FA5}">
                      <a16:colId xmlns:a16="http://schemas.microsoft.com/office/drawing/2014/main" val="1947089910"/>
                    </a:ext>
                  </a:extLst>
                </a:gridCol>
                <a:gridCol w="967409">
                  <a:extLst>
                    <a:ext uri="{9D8B030D-6E8A-4147-A177-3AD203B41FA5}">
                      <a16:colId xmlns:a16="http://schemas.microsoft.com/office/drawing/2014/main" val="2359073960"/>
                    </a:ext>
                  </a:extLst>
                </a:gridCol>
                <a:gridCol w="1470991">
                  <a:extLst>
                    <a:ext uri="{9D8B030D-6E8A-4147-A177-3AD203B41FA5}">
                      <a16:colId xmlns:a16="http://schemas.microsoft.com/office/drawing/2014/main" val="4154951052"/>
                    </a:ext>
                  </a:extLst>
                </a:gridCol>
                <a:gridCol w="970309">
                  <a:extLst>
                    <a:ext uri="{9D8B030D-6E8A-4147-A177-3AD203B41FA5}">
                      <a16:colId xmlns:a16="http://schemas.microsoft.com/office/drawing/2014/main" val="1860887565"/>
                    </a:ext>
                  </a:extLst>
                </a:gridCol>
              </a:tblGrid>
              <a:tr h="611973">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 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5702">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553763">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Cleveland Industries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Malabon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Tai-</a:t>
                      </a:r>
                      <a:r>
                        <a:rPr lang="en-IN" sz="9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ammon</a:t>
                      </a: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03675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Fcf</a:t>
                      </a: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Minerals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Buildmore</a:t>
                      </a: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Enterprise Co., Ltd</a:t>
                      </a:r>
                      <a:b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Lugrine</a:t>
                      </a: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9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Comtiag</a:t>
                      </a:r>
                      <a:endPar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Plant Operations Superintendent </a:t>
                      </a:r>
                    </a:p>
                    <a:p>
                      <a:pPr algn="ctr" fontAlgn="ct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Contact:+63 (0) 2 659 5662</a:t>
                      </a: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09711">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Agricultural Chemicals (M)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Bhd.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Acm</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900" u="none" strike="noStrike" dirty="0">
                          <a:effectLst/>
                          <a:latin typeface="Verdana" panose="020B0604030504040204" pitchFamily="34" charset="0"/>
                          <a:ea typeface="Verdana" panose="020B0604030504040204" pitchFamily="34" charset="0"/>
                          <a:cs typeface="Verdana" panose="020B0604030504040204" pitchFamily="34" charset="0"/>
                        </a:rPr>
                        <a:t> Pulau Pinang, Malaysia</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Nurul Nabila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604-390 7988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09711">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Biovista</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Lifesciences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Kuala Lumpur,</a:t>
                      </a:r>
                      <a:b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Malaysia</a:t>
                      </a:r>
                      <a:endParaRPr lang="en-US" sz="9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Nor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Syafiqah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Abd Rashid</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Product Development 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Contact:+603 9102 3886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09711">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Hextar</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Group</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Selangor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272691B6-E71A-4F8D-A458-C6799F768C0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828735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nvGraphicFramePr>
        <p:xfrm>
          <a:off x="142876" y="641398"/>
          <a:ext cx="8858248" cy="4671611"/>
        </p:xfrm>
        <a:graphic>
          <a:graphicData uri="http://schemas.openxmlformats.org/drawingml/2006/table">
            <a:tbl>
              <a:tblPr>
                <a:tableStyleId>{5C22544A-7EE6-4342-B048-85BDC9FD1C3A}</a:tableStyleId>
              </a:tblPr>
              <a:tblGrid>
                <a:gridCol w="435899">
                  <a:extLst>
                    <a:ext uri="{9D8B030D-6E8A-4147-A177-3AD203B41FA5}">
                      <a16:colId xmlns:a16="http://schemas.microsoft.com/office/drawing/2014/main" val="4244680456"/>
                    </a:ext>
                  </a:extLst>
                </a:gridCol>
                <a:gridCol w="1513909">
                  <a:extLst>
                    <a:ext uri="{9D8B030D-6E8A-4147-A177-3AD203B41FA5}">
                      <a16:colId xmlns:a16="http://schemas.microsoft.com/office/drawing/2014/main" val="1576160453"/>
                    </a:ext>
                  </a:extLst>
                </a:gridCol>
                <a:gridCol w="1253236">
                  <a:extLst>
                    <a:ext uri="{9D8B030D-6E8A-4147-A177-3AD203B41FA5}">
                      <a16:colId xmlns:a16="http://schemas.microsoft.com/office/drawing/2014/main" val="1828300326"/>
                    </a:ext>
                  </a:extLst>
                </a:gridCol>
                <a:gridCol w="788758">
                  <a:extLst>
                    <a:ext uri="{9D8B030D-6E8A-4147-A177-3AD203B41FA5}">
                      <a16:colId xmlns:a16="http://schemas.microsoft.com/office/drawing/2014/main" val="1628245370"/>
                    </a:ext>
                  </a:extLst>
                </a:gridCol>
                <a:gridCol w="795131">
                  <a:extLst>
                    <a:ext uri="{9D8B030D-6E8A-4147-A177-3AD203B41FA5}">
                      <a16:colId xmlns:a16="http://schemas.microsoft.com/office/drawing/2014/main" val="3067026927"/>
                    </a:ext>
                  </a:extLst>
                </a:gridCol>
                <a:gridCol w="649356">
                  <a:extLst>
                    <a:ext uri="{9D8B030D-6E8A-4147-A177-3AD203B41FA5}">
                      <a16:colId xmlns:a16="http://schemas.microsoft.com/office/drawing/2014/main" val="1947089910"/>
                    </a:ext>
                  </a:extLst>
                </a:gridCol>
                <a:gridCol w="940905">
                  <a:extLst>
                    <a:ext uri="{9D8B030D-6E8A-4147-A177-3AD203B41FA5}">
                      <a16:colId xmlns:a16="http://schemas.microsoft.com/office/drawing/2014/main" val="2359073960"/>
                    </a:ext>
                  </a:extLst>
                </a:gridCol>
                <a:gridCol w="1497495">
                  <a:extLst>
                    <a:ext uri="{9D8B030D-6E8A-4147-A177-3AD203B41FA5}">
                      <a16:colId xmlns:a16="http://schemas.microsoft.com/office/drawing/2014/main" val="4154951052"/>
                    </a:ext>
                  </a:extLst>
                </a:gridCol>
                <a:gridCol w="983559">
                  <a:extLst>
                    <a:ext uri="{9D8B030D-6E8A-4147-A177-3AD203B41FA5}">
                      <a16:colId xmlns:a16="http://schemas.microsoft.com/office/drawing/2014/main" val="1860887565"/>
                    </a:ext>
                  </a:extLst>
                </a:gridCol>
              </a:tblGrid>
              <a:tr h="64406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0">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765562">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Nufarm</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Shah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Alam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Jackie Boo Chen Long</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+6017 6677 345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2104217">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Felcra</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Plantation Services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Kuala Lumpur,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Noor Wahida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Sulaiman</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Finance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:+6034 1455 000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bl>
          </a:graphicData>
        </a:graphic>
      </p:graphicFrame>
      <p:sp>
        <p:nvSpPr>
          <p:cNvPr id="6" name="Title 1">
            <a:extLst>
              <a:ext uri="{FF2B5EF4-FFF2-40B4-BE49-F238E27FC236}">
                <a16:creationId xmlns:a16="http://schemas.microsoft.com/office/drawing/2014/main" id="{A92F8A4F-45A9-4356-958F-38E9252F4C3E}"/>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088345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Additional Customization</a:t>
            </a:r>
          </a:p>
        </p:txBody>
      </p:sp>
      <p:pic>
        <p:nvPicPr>
          <p:cNvPr id="3" name="Picture 2" descr="Logo, company name&#10;&#10;Description automatically generated">
            <a:extLst>
              <a:ext uri="{FF2B5EF4-FFF2-40B4-BE49-F238E27FC236}">
                <a16:creationId xmlns:a16="http://schemas.microsoft.com/office/drawing/2014/main" id="{D6FFF4B2-E813-4C89-AD55-E755ADCB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600"/>
            <a:ext cx="8935769" cy="4240696"/>
          </a:xfrm>
          <a:prstGeom prst="rect">
            <a:avLst/>
          </a:prstGeom>
        </p:spPr>
      </p:pic>
    </p:spTree>
    <p:extLst>
      <p:ext uri="{BB962C8B-B14F-4D97-AF65-F5344CB8AC3E}">
        <p14:creationId xmlns:p14="http://schemas.microsoft.com/office/powerpoint/2010/main" val="900980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4C55-CCAA-4947-906B-FE0BFDD1BB15}"/>
              </a:ext>
            </a:extLst>
          </p:cNvPr>
          <p:cNvSpPr txBox="1">
            <a:spLocks/>
          </p:cNvSpPr>
          <p:nvPr/>
        </p:nvSpPr>
        <p:spPr>
          <a:xfrm>
            <a:off x="68070" y="1053548"/>
            <a:ext cx="3528934" cy="1605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b="1" dirty="0"/>
              <a:t>Copper sulphate</a:t>
            </a:r>
          </a:p>
        </p:txBody>
      </p:sp>
      <p:pic>
        <p:nvPicPr>
          <p:cNvPr id="3" name="Picture 2" descr="Pmw Loose Packed Copper Sulphate with Small Crystals (100 g) : Amazon.in:  Industrial &amp;amp; Scientific">
            <a:extLst>
              <a:ext uri="{FF2B5EF4-FFF2-40B4-BE49-F238E27FC236}">
                <a16:creationId xmlns:a16="http://schemas.microsoft.com/office/drawing/2014/main" id="{A4073864-511C-44E8-ADD0-D5E79C82A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37" b="1530"/>
          <a:stretch/>
        </p:blipFill>
        <p:spPr bwMode="auto">
          <a:xfrm>
            <a:off x="4385598" y="786128"/>
            <a:ext cx="4758402" cy="2372139"/>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A897E-9739-4D4B-892B-0B77DA61838F}"/>
              </a:ext>
            </a:extLst>
          </p:cNvPr>
          <p:cNvSpPr txBox="1"/>
          <p:nvPr/>
        </p:nvSpPr>
        <p:spPr>
          <a:xfrm>
            <a:off x="214740" y="3179239"/>
            <a:ext cx="3235594" cy="3493491"/>
          </a:xfrm>
          <a:prstGeom prst="rect">
            <a:avLst/>
          </a:prstGeom>
        </p:spPr>
        <p:txBody>
          <a:bodyPr vert="horz" lIns="91440" tIns="45720" rIns="91440" bIns="45720" rtlCol="0" anchor="ctr">
            <a:noAutofit/>
          </a:bodyPr>
          <a:lstStyle/>
          <a:p>
            <a:pPr algn="just" defTabSz="914400">
              <a:lnSpc>
                <a:spcPct val="90000"/>
              </a:lnSpc>
              <a:spcAft>
                <a:spcPts val="600"/>
              </a:spcAft>
            </a:pPr>
            <a:r>
              <a:rPr lang="en-US" sz="1600" dirty="0"/>
              <a:t>Copper sulphate is a blue colored inorganic salt of copper that most commonly occurs in its pentahydrate form i.e., Cu</a:t>
            </a:r>
            <a:r>
              <a:rPr lang="en-US" sz="1600" baseline="-25000" dirty="0"/>
              <a:t>2</a:t>
            </a:r>
            <a:r>
              <a:rPr lang="en-US" sz="1600" dirty="0"/>
              <a:t>SO</a:t>
            </a:r>
            <a:r>
              <a:rPr lang="en-US" sz="1600" baseline="-25000" dirty="0"/>
              <a:t>4</a:t>
            </a:r>
            <a:r>
              <a:rPr lang="en-US" sz="1600" dirty="0"/>
              <a:t>.5H</a:t>
            </a:r>
            <a:r>
              <a:rPr lang="en-US" sz="1600" baseline="-25000" dirty="0"/>
              <a:t>2</a:t>
            </a:r>
            <a:r>
              <a:rPr lang="en-US" sz="1600" dirty="0"/>
              <a:t>O. It is commercially known as blue vitriol or </a:t>
            </a:r>
            <a:r>
              <a:rPr lang="en-US" sz="1600" dirty="0" err="1"/>
              <a:t>chalcantihite</a:t>
            </a:r>
            <a:r>
              <a:rPr lang="en-US" sz="1600" dirty="0"/>
              <a:t>. Applications of copper sulphate touches a wide range of sectors where it is used as: a fungicide for protection of agricultural plants, a mordant for dying vegetables, a reagent to produce rayon, a germicide in leather industry, a laboratory reagent, an electrolyte for copper refining, an anti-fouling agent in paints etc.</a:t>
            </a:r>
          </a:p>
        </p:txBody>
      </p:sp>
      <p:graphicFrame>
        <p:nvGraphicFramePr>
          <p:cNvPr id="5" name="Table 4">
            <a:extLst>
              <a:ext uri="{FF2B5EF4-FFF2-40B4-BE49-F238E27FC236}">
                <a16:creationId xmlns:a16="http://schemas.microsoft.com/office/drawing/2014/main" id="{A6521A24-8E51-4749-B560-D6A9F8781004}"/>
              </a:ext>
            </a:extLst>
          </p:cNvPr>
          <p:cNvGraphicFramePr>
            <a:graphicFrameLocks noGrp="1"/>
          </p:cNvGraphicFramePr>
          <p:nvPr/>
        </p:nvGraphicFramePr>
        <p:xfrm>
          <a:off x="3745122" y="3438288"/>
          <a:ext cx="5184138" cy="3493490"/>
        </p:xfrm>
        <a:graphic>
          <a:graphicData uri="http://schemas.openxmlformats.org/drawingml/2006/table">
            <a:tbl>
              <a:tblPr firstRow="1" bandRow="1">
                <a:tableStyleId>{073A0DAA-6AF3-43AB-8588-CEC1D06C72B9}</a:tableStyleId>
              </a:tblPr>
              <a:tblGrid>
                <a:gridCol w="2592069">
                  <a:extLst>
                    <a:ext uri="{9D8B030D-6E8A-4147-A177-3AD203B41FA5}">
                      <a16:colId xmlns:a16="http://schemas.microsoft.com/office/drawing/2014/main" val="1133374801"/>
                    </a:ext>
                  </a:extLst>
                </a:gridCol>
                <a:gridCol w="2592069">
                  <a:extLst>
                    <a:ext uri="{9D8B030D-6E8A-4147-A177-3AD203B41FA5}">
                      <a16:colId xmlns:a16="http://schemas.microsoft.com/office/drawing/2014/main" val="21784062"/>
                    </a:ext>
                  </a:extLst>
                </a:gridCol>
              </a:tblGrid>
              <a:tr h="349349">
                <a:tc>
                  <a:txBody>
                    <a:bodyPr/>
                    <a:lstStyle/>
                    <a:p>
                      <a:pPr algn="ctr"/>
                      <a:r>
                        <a:rPr lang="en-US" sz="1600" dirty="0"/>
                        <a:t>Parameter/Property</a:t>
                      </a:r>
                      <a:endParaRPr lang="en-IN" sz="1600" dirty="0"/>
                    </a:p>
                  </a:txBody>
                  <a:tcPr/>
                </a:tc>
                <a:tc>
                  <a:txBody>
                    <a:bodyPr/>
                    <a:lstStyle/>
                    <a:p>
                      <a:pPr algn="ctr"/>
                      <a:r>
                        <a:rPr lang="en-US" sz="1600" dirty="0"/>
                        <a:t>Result</a:t>
                      </a:r>
                      <a:endParaRPr lang="en-IN" sz="1600" dirty="0"/>
                    </a:p>
                  </a:txBody>
                  <a:tcPr/>
                </a:tc>
                <a:extLst>
                  <a:ext uri="{0D108BD9-81ED-4DB2-BD59-A6C34878D82A}">
                    <a16:rowId xmlns:a16="http://schemas.microsoft.com/office/drawing/2014/main" val="1887683203"/>
                  </a:ext>
                </a:extLst>
              </a:tr>
              <a:tr h="349349">
                <a:tc>
                  <a:txBody>
                    <a:bodyPr/>
                    <a:lstStyle/>
                    <a:p>
                      <a:pPr algn="ctr"/>
                      <a:r>
                        <a:rPr lang="en-US" sz="1400" dirty="0"/>
                        <a:t>Copper (Cu)</a:t>
                      </a:r>
                      <a:endParaRPr lang="en-IN" sz="1400" dirty="0"/>
                    </a:p>
                  </a:txBody>
                  <a:tcPr/>
                </a:tc>
                <a:tc>
                  <a:txBody>
                    <a:bodyPr/>
                    <a:lstStyle/>
                    <a:p>
                      <a:pPr algn="ctr"/>
                      <a:r>
                        <a:rPr lang="en-US" sz="1400" dirty="0"/>
                        <a:t>25%</a:t>
                      </a:r>
                      <a:endParaRPr lang="en-IN" sz="1400" dirty="0"/>
                    </a:p>
                  </a:txBody>
                  <a:tcPr/>
                </a:tc>
                <a:extLst>
                  <a:ext uri="{0D108BD9-81ED-4DB2-BD59-A6C34878D82A}">
                    <a16:rowId xmlns:a16="http://schemas.microsoft.com/office/drawing/2014/main" val="2902970352"/>
                  </a:ext>
                </a:extLst>
              </a:tr>
              <a:tr h="349349">
                <a:tc>
                  <a:txBody>
                    <a:bodyPr/>
                    <a:lstStyle/>
                    <a:p>
                      <a:pPr algn="ctr"/>
                      <a:r>
                        <a:rPr lang="en-US" sz="1400" dirty="0"/>
                        <a:t>Purity (Cu</a:t>
                      </a:r>
                      <a:r>
                        <a:rPr lang="en-US" sz="1400" baseline="-25000" dirty="0"/>
                        <a:t>2</a:t>
                      </a:r>
                      <a:r>
                        <a:rPr lang="en-US" sz="1400" dirty="0"/>
                        <a:t>SO</a:t>
                      </a:r>
                      <a:r>
                        <a:rPr lang="en-US" sz="1400" baseline="-25000" dirty="0"/>
                        <a:t>4</a:t>
                      </a:r>
                      <a:r>
                        <a:rPr lang="en-US" sz="1400" dirty="0"/>
                        <a:t>.5H</a:t>
                      </a:r>
                      <a:r>
                        <a:rPr lang="en-US" sz="1400" baseline="-25000" dirty="0"/>
                        <a:t>2</a:t>
                      </a:r>
                      <a:r>
                        <a:rPr lang="en-US" sz="1400" dirty="0"/>
                        <a:t>O)</a:t>
                      </a:r>
                      <a:endParaRPr lang="en-IN" sz="1400" dirty="0"/>
                    </a:p>
                  </a:txBody>
                  <a:tcPr/>
                </a:tc>
                <a:tc>
                  <a:txBody>
                    <a:bodyPr/>
                    <a:lstStyle/>
                    <a:p>
                      <a:pPr algn="ctr"/>
                      <a:r>
                        <a:rPr lang="en-US" sz="1400" dirty="0"/>
                        <a:t>98%</a:t>
                      </a:r>
                      <a:endParaRPr lang="en-IN" sz="1400" dirty="0"/>
                    </a:p>
                  </a:txBody>
                  <a:tcPr/>
                </a:tc>
                <a:extLst>
                  <a:ext uri="{0D108BD9-81ED-4DB2-BD59-A6C34878D82A}">
                    <a16:rowId xmlns:a16="http://schemas.microsoft.com/office/drawing/2014/main" val="100606120"/>
                  </a:ext>
                </a:extLst>
              </a:tr>
              <a:tr h="349349">
                <a:tc>
                  <a:txBody>
                    <a:bodyPr/>
                    <a:lstStyle/>
                    <a:p>
                      <a:pPr algn="ctr"/>
                      <a:r>
                        <a:rPr lang="en-US" sz="1400" dirty="0"/>
                        <a:t>Iron (Fe)</a:t>
                      </a:r>
                      <a:endParaRPr lang="en-IN" sz="1400" dirty="0"/>
                    </a:p>
                  </a:txBody>
                  <a:tcPr/>
                </a:tc>
                <a:tc>
                  <a:txBody>
                    <a:bodyPr/>
                    <a:lstStyle/>
                    <a:p>
                      <a:pPr algn="ctr"/>
                      <a:r>
                        <a:rPr lang="en-US" sz="1400" dirty="0"/>
                        <a:t>100 ppm</a:t>
                      </a:r>
                      <a:endParaRPr lang="en-IN" sz="1400" dirty="0"/>
                    </a:p>
                  </a:txBody>
                  <a:tcPr/>
                </a:tc>
                <a:extLst>
                  <a:ext uri="{0D108BD9-81ED-4DB2-BD59-A6C34878D82A}">
                    <a16:rowId xmlns:a16="http://schemas.microsoft.com/office/drawing/2014/main" val="725587525"/>
                  </a:ext>
                </a:extLst>
              </a:tr>
              <a:tr h="349349">
                <a:tc>
                  <a:txBody>
                    <a:bodyPr/>
                    <a:lstStyle/>
                    <a:p>
                      <a:pPr algn="ctr"/>
                      <a:r>
                        <a:rPr lang="en-US" sz="1400" dirty="0"/>
                        <a:t>Lead (Pb)</a:t>
                      </a:r>
                      <a:endParaRPr lang="en-IN" sz="1400" dirty="0"/>
                    </a:p>
                  </a:txBody>
                  <a:tcPr/>
                </a:tc>
                <a:tc>
                  <a:txBody>
                    <a:bodyPr/>
                    <a:lstStyle/>
                    <a:p>
                      <a:pPr algn="ctr"/>
                      <a:r>
                        <a:rPr lang="en-US" sz="1400" dirty="0"/>
                        <a:t>20 ppm</a:t>
                      </a:r>
                      <a:endParaRPr lang="en-IN" sz="1400" dirty="0"/>
                    </a:p>
                  </a:txBody>
                  <a:tcPr/>
                </a:tc>
                <a:extLst>
                  <a:ext uri="{0D108BD9-81ED-4DB2-BD59-A6C34878D82A}">
                    <a16:rowId xmlns:a16="http://schemas.microsoft.com/office/drawing/2014/main" val="1525706658"/>
                  </a:ext>
                </a:extLst>
              </a:tr>
              <a:tr h="349349">
                <a:tc>
                  <a:txBody>
                    <a:bodyPr/>
                    <a:lstStyle/>
                    <a:p>
                      <a:pPr algn="ctr"/>
                      <a:r>
                        <a:rPr lang="en-US" sz="1400" dirty="0"/>
                        <a:t>Nickel (Ni)</a:t>
                      </a:r>
                      <a:endParaRPr lang="en-IN" sz="1400" dirty="0"/>
                    </a:p>
                  </a:txBody>
                  <a:tcPr/>
                </a:tc>
                <a:tc>
                  <a:txBody>
                    <a:bodyPr/>
                    <a:lstStyle/>
                    <a:p>
                      <a:pPr algn="ctr"/>
                      <a:r>
                        <a:rPr lang="en-US" sz="1400" dirty="0"/>
                        <a:t>20 ppm</a:t>
                      </a:r>
                      <a:endParaRPr lang="en-IN" sz="1400" dirty="0"/>
                    </a:p>
                  </a:txBody>
                  <a:tcPr/>
                </a:tc>
                <a:extLst>
                  <a:ext uri="{0D108BD9-81ED-4DB2-BD59-A6C34878D82A}">
                    <a16:rowId xmlns:a16="http://schemas.microsoft.com/office/drawing/2014/main" val="2972029306"/>
                  </a:ext>
                </a:extLst>
              </a:tr>
              <a:tr h="349349">
                <a:tc>
                  <a:txBody>
                    <a:bodyPr/>
                    <a:lstStyle/>
                    <a:p>
                      <a:pPr algn="ctr"/>
                      <a:r>
                        <a:rPr lang="en-US" sz="1400" dirty="0"/>
                        <a:t>Cadmium (Cd)</a:t>
                      </a:r>
                      <a:endParaRPr lang="en-IN" sz="1400" dirty="0"/>
                    </a:p>
                  </a:txBody>
                  <a:tcPr/>
                </a:tc>
                <a:tc>
                  <a:txBody>
                    <a:bodyPr/>
                    <a:lstStyle/>
                    <a:p>
                      <a:pPr algn="ctr"/>
                      <a:r>
                        <a:rPr lang="en-US" sz="1400" dirty="0"/>
                        <a:t>ND (&lt; 0.5 ppm)</a:t>
                      </a:r>
                    </a:p>
                  </a:txBody>
                  <a:tcPr/>
                </a:tc>
                <a:extLst>
                  <a:ext uri="{0D108BD9-81ED-4DB2-BD59-A6C34878D82A}">
                    <a16:rowId xmlns:a16="http://schemas.microsoft.com/office/drawing/2014/main" val="1944005570"/>
                  </a:ext>
                </a:extLst>
              </a:tr>
              <a:tr h="349349">
                <a:tc>
                  <a:txBody>
                    <a:bodyPr/>
                    <a:lstStyle/>
                    <a:p>
                      <a:pPr algn="ctr"/>
                      <a:r>
                        <a:rPr lang="en-US" sz="1400" dirty="0"/>
                        <a:t>Arsenic (</a:t>
                      </a:r>
                      <a:r>
                        <a:rPr lang="en-US" sz="1400" dirty="0" err="1"/>
                        <a:t>Ar</a:t>
                      </a:r>
                      <a:r>
                        <a:rPr lang="en-US" sz="1400" dirty="0"/>
                        <a:t>)</a:t>
                      </a:r>
                      <a:endParaRPr lang="en-IN" sz="1400" dirty="0"/>
                    </a:p>
                  </a:txBody>
                  <a:tcPr/>
                </a:tc>
                <a:tc>
                  <a:txBody>
                    <a:bodyPr/>
                    <a:lstStyle/>
                    <a:p>
                      <a:pPr algn="ctr"/>
                      <a:r>
                        <a:rPr lang="en-US" sz="1400" dirty="0"/>
                        <a:t>ND (&lt; 5 ppm)</a:t>
                      </a:r>
                      <a:endParaRPr lang="en-IN" sz="1400" dirty="0"/>
                    </a:p>
                  </a:txBody>
                  <a:tcPr/>
                </a:tc>
                <a:extLst>
                  <a:ext uri="{0D108BD9-81ED-4DB2-BD59-A6C34878D82A}">
                    <a16:rowId xmlns:a16="http://schemas.microsoft.com/office/drawing/2014/main" val="3670921036"/>
                  </a:ext>
                </a:extLst>
              </a:tr>
              <a:tr h="349349">
                <a:tc>
                  <a:txBody>
                    <a:bodyPr/>
                    <a:lstStyle/>
                    <a:p>
                      <a:pPr algn="ctr"/>
                      <a:r>
                        <a:rPr lang="en-US" sz="1400" dirty="0"/>
                        <a:t>Mercury (Hg)</a:t>
                      </a:r>
                      <a:endParaRPr lang="en-IN"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ND (&lt; 5 ppm)</a:t>
                      </a:r>
                      <a:endParaRPr lang="en-IN" sz="1400" dirty="0"/>
                    </a:p>
                  </a:txBody>
                  <a:tcPr/>
                </a:tc>
                <a:extLst>
                  <a:ext uri="{0D108BD9-81ED-4DB2-BD59-A6C34878D82A}">
                    <a16:rowId xmlns:a16="http://schemas.microsoft.com/office/drawing/2014/main" val="1691669368"/>
                  </a:ext>
                </a:extLst>
              </a:tr>
              <a:tr h="349349">
                <a:tc>
                  <a:txBody>
                    <a:bodyPr/>
                    <a:lstStyle/>
                    <a:p>
                      <a:pPr algn="ctr"/>
                      <a:r>
                        <a:rPr lang="en-US" sz="1400" dirty="0"/>
                        <a:t>Appearance</a:t>
                      </a:r>
                      <a:endParaRPr lang="en-IN" sz="1400" dirty="0"/>
                    </a:p>
                  </a:txBody>
                  <a:tcPr/>
                </a:tc>
                <a:tc>
                  <a:txBody>
                    <a:bodyPr/>
                    <a:lstStyle/>
                    <a:p>
                      <a:pPr algn="ctr"/>
                      <a:r>
                        <a:rPr lang="en-US" sz="1400" dirty="0"/>
                        <a:t>Free flowing blue crystal</a:t>
                      </a:r>
                      <a:endParaRPr lang="en-IN" sz="1400" dirty="0"/>
                    </a:p>
                  </a:txBody>
                  <a:tcPr/>
                </a:tc>
                <a:extLst>
                  <a:ext uri="{0D108BD9-81ED-4DB2-BD59-A6C34878D82A}">
                    <a16:rowId xmlns:a16="http://schemas.microsoft.com/office/drawing/2014/main" val="2209103673"/>
                  </a:ext>
                </a:extLst>
              </a:tr>
            </a:tbl>
          </a:graphicData>
        </a:graphic>
      </p:graphicFrame>
      <p:sp>
        <p:nvSpPr>
          <p:cNvPr id="6" name="TextBox 5">
            <a:extLst>
              <a:ext uri="{FF2B5EF4-FFF2-40B4-BE49-F238E27FC236}">
                <a16:creationId xmlns:a16="http://schemas.microsoft.com/office/drawing/2014/main" id="{02C7BD21-96FA-449F-9E83-20703765B0C1}"/>
              </a:ext>
            </a:extLst>
          </p:cNvPr>
          <p:cNvSpPr txBox="1"/>
          <p:nvPr/>
        </p:nvSpPr>
        <p:spPr>
          <a:xfrm>
            <a:off x="3522076" y="2917629"/>
            <a:ext cx="5626496" cy="523220"/>
          </a:xfrm>
          <a:prstGeom prst="rect">
            <a:avLst/>
          </a:prstGeom>
          <a:noFill/>
        </p:spPr>
        <p:txBody>
          <a:bodyPr wrap="square" rtlCol="0">
            <a:spAutoFit/>
          </a:bodyPr>
          <a:lstStyle/>
          <a:p>
            <a:pPr algn="ctr"/>
            <a:r>
              <a:rPr lang="en-US" sz="1400" b="1" dirty="0">
                <a:latin typeface="Bookman Old Style" panose="02050604050505020204" pitchFamily="18" charset="0"/>
                <a:ea typeface="Arial Unicode MS" panose="020B0604020202020204" pitchFamily="34" charset="-128"/>
                <a:cs typeface="Arial Unicode MS" panose="020B0604020202020204" pitchFamily="34" charset="-128"/>
              </a:rPr>
              <a:t>Copper Sulphate pentahydrate (Feed grade 25%)</a:t>
            </a:r>
          </a:p>
          <a:p>
            <a:pPr algn="ctr"/>
            <a:r>
              <a:rPr lang="en-US" sz="1400" b="1" dirty="0">
                <a:latin typeface="Bookman Old Style" panose="02050604050505020204" pitchFamily="18" charset="0"/>
                <a:ea typeface="Arial Unicode MS" panose="020B0604020202020204" pitchFamily="34" charset="-128"/>
                <a:cs typeface="Arial Unicode MS" panose="020B0604020202020204" pitchFamily="34" charset="-128"/>
              </a:rPr>
              <a:t>Specifications</a:t>
            </a:r>
            <a:endParaRPr lang="en-IN" sz="1400" b="1" dirty="0">
              <a:latin typeface="Bookman Old Style" panose="02050604050505020204" pitchFamily="18" charset="0"/>
              <a:ea typeface="Arial Unicode MS" panose="020B0604020202020204" pitchFamily="34" charset="-128"/>
              <a:cs typeface="Arial Unicode MS" panose="020B0604020202020204" pitchFamily="34" charset="-128"/>
            </a:endParaRPr>
          </a:p>
        </p:txBody>
      </p:sp>
      <p:sp>
        <p:nvSpPr>
          <p:cNvPr id="7" name="Title 1">
            <a:extLst>
              <a:ext uri="{FF2B5EF4-FFF2-40B4-BE49-F238E27FC236}">
                <a16:creationId xmlns:a16="http://schemas.microsoft.com/office/drawing/2014/main" id="{E7A7AF4D-EE67-40C8-B30D-B020D7763EB7}"/>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indent="0" algn="l" rtl="0" eaLnBrk="1" fontAlgn="auto" latinLnBrk="0" hangingPunct="1">
              <a:spcBef>
                <a:spcPts val="0"/>
              </a:spcBef>
              <a:spcAft>
                <a:spcPts val="0"/>
              </a:spcAft>
            </a:pPr>
            <a:r>
              <a:rPr lang="en-IN" sz="1600" b="1" i="0" u="none" strike="noStrike" kern="1200" dirty="0">
                <a:solidFill>
                  <a:srgbClr val="3B3838"/>
                </a:solidFill>
                <a:effectLst/>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endParaRPr lang="en-US" sz="1600" b="0" i="0" u="none" strike="noStrike" dirty="0">
              <a:effectLst/>
              <a:latin typeface="Arial" panose="020B0604020202020204" pitchFamily="34" charset="0"/>
            </a:endParaRPr>
          </a:p>
        </p:txBody>
      </p:sp>
    </p:spTree>
    <p:extLst>
      <p:ext uri="{BB962C8B-B14F-4D97-AF65-F5344CB8AC3E}">
        <p14:creationId xmlns:p14="http://schemas.microsoft.com/office/powerpoint/2010/main" val="371214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grpSp>
        <p:nvGrpSpPr>
          <p:cNvPr id="33" name="Group 32">
            <a:extLst>
              <a:ext uri="{FF2B5EF4-FFF2-40B4-BE49-F238E27FC236}">
                <a16:creationId xmlns:a16="http://schemas.microsoft.com/office/drawing/2014/main" id="{F7A1EAEA-1147-4070-BDDB-557CFB2BB411}"/>
              </a:ext>
            </a:extLst>
          </p:cNvPr>
          <p:cNvGrpSpPr/>
          <p:nvPr/>
        </p:nvGrpSpPr>
        <p:grpSpPr>
          <a:xfrm>
            <a:off x="188301" y="1146668"/>
            <a:ext cx="8941629" cy="5150166"/>
            <a:chOff x="155333" y="1118533"/>
            <a:chExt cx="8924910" cy="5150166"/>
          </a:xfrm>
        </p:grpSpPr>
        <p:pic>
          <p:nvPicPr>
            <p:cNvPr id="34" name="Picture 33" descr="A person in a suit and tie&#10;&#10;Description generated with very high confidence">
              <a:extLst>
                <a:ext uri="{FF2B5EF4-FFF2-40B4-BE49-F238E27FC236}">
                  <a16:creationId xmlns:a16="http://schemas.microsoft.com/office/drawing/2014/main" id="{82063D9D-C9E3-4528-82CF-2FB36051ABB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871" t="10263" r="24116" b="43101"/>
            <a:stretch/>
          </p:blipFill>
          <p:spPr>
            <a:xfrm>
              <a:off x="155333" y="2975446"/>
              <a:ext cx="3708704" cy="2535009"/>
            </a:xfrm>
            <a:prstGeom prst="rect">
              <a:avLst/>
            </a:prstGeom>
          </p:spPr>
        </p:pic>
        <p:sp>
          <p:nvSpPr>
            <p:cNvPr id="35" name="Rectangle 62">
              <a:extLst>
                <a:ext uri="{FF2B5EF4-FFF2-40B4-BE49-F238E27FC236}">
                  <a16:creationId xmlns:a16="http://schemas.microsoft.com/office/drawing/2014/main" id="{DA4208FF-D2D0-4C4D-85E3-AD08BEAE0BDC}"/>
                </a:ext>
              </a:extLst>
            </p:cNvPr>
            <p:cNvSpPr>
              <a:spLocks noChangeArrowheads="1"/>
            </p:cNvSpPr>
            <p:nvPr/>
          </p:nvSpPr>
          <p:spPr bwMode="gray">
            <a:xfrm>
              <a:off x="4272289" y="3646557"/>
              <a:ext cx="1436528"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36" name="Chevron 1">
              <a:extLst>
                <a:ext uri="{FF2B5EF4-FFF2-40B4-BE49-F238E27FC236}">
                  <a16:creationId xmlns:a16="http://schemas.microsoft.com/office/drawing/2014/main" id="{03E1ECE4-A66B-469C-A0BD-372BC020A4B0}"/>
                </a:ext>
              </a:extLst>
            </p:cNvPr>
            <p:cNvSpPr/>
            <p:nvPr/>
          </p:nvSpPr>
          <p:spPr>
            <a:xfrm rot="10800000" flipH="1">
              <a:off x="4384886" y="1126702"/>
              <a:ext cx="1450878"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7" name="Chevron 2">
              <a:extLst>
                <a:ext uri="{FF2B5EF4-FFF2-40B4-BE49-F238E27FC236}">
                  <a16:creationId xmlns:a16="http://schemas.microsoft.com/office/drawing/2014/main" id="{AA1B6F0A-374B-4277-958B-A27BF7F3B4A1}"/>
                </a:ext>
              </a:extLst>
            </p:cNvPr>
            <p:cNvSpPr/>
            <p:nvPr/>
          </p:nvSpPr>
          <p:spPr>
            <a:xfrm rot="10800000" flipH="1">
              <a:off x="3046546" y="1126702"/>
              <a:ext cx="1450878"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8" name="Chevron 3">
              <a:extLst>
                <a:ext uri="{FF2B5EF4-FFF2-40B4-BE49-F238E27FC236}">
                  <a16:creationId xmlns:a16="http://schemas.microsoft.com/office/drawing/2014/main" id="{5C54FDAC-7CD4-4BD1-9E20-012EDF61A9BB}"/>
                </a:ext>
              </a:extLst>
            </p:cNvPr>
            <p:cNvSpPr/>
            <p:nvPr/>
          </p:nvSpPr>
          <p:spPr>
            <a:xfrm rot="10800000" flipH="1">
              <a:off x="1708207" y="1126702"/>
              <a:ext cx="1450878"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9" name="Chevron 4">
              <a:extLst>
                <a:ext uri="{FF2B5EF4-FFF2-40B4-BE49-F238E27FC236}">
                  <a16:creationId xmlns:a16="http://schemas.microsoft.com/office/drawing/2014/main" id="{9A1D6CF4-973F-4CF0-8211-2F3B162059BC}"/>
                </a:ext>
              </a:extLst>
            </p:cNvPr>
            <p:cNvSpPr/>
            <p:nvPr/>
          </p:nvSpPr>
          <p:spPr>
            <a:xfrm rot="10800000" flipH="1">
              <a:off x="369867" y="1118533"/>
              <a:ext cx="1450878"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0" name="TextBox 39">
              <a:extLst>
                <a:ext uri="{FF2B5EF4-FFF2-40B4-BE49-F238E27FC236}">
                  <a16:creationId xmlns:a16="http://schemas.microsoft.com/office/drawing/2014/main" id="{F4D46BAC-1ED0-4D3D-8D9F-DB65BE8F784F}"/>
                </a:ext>
              </a:extLst>
            </p:cNvPr>
            <p:cNvSpPr txBox="1"/>
            <p:nvPr/>
          </p:nvSpPr>
          <p:spPr>
            <a:xfrm>
              <a:off x="4727421" y="1231229"/>
              <a:ext cx="742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41" name="TextBox 40">
              <a:extLst>
                <a:ext uri="{FF2B5EF4-FFF2-40B4-BE49-F238E27FC236}">
                  <a16:creationId xmlns:a16="http://schemas.microsoft.com/office/drawing/2014/main" id="{65131A8D-D080-4EE0-9082-9768493021D1}"/>
                </a:ext>
              </a:extLst>
            </p:cNvPr>
            <p:cNvSpPr txBox="1"/>
            <p:nvPr/>
          </p:nvSpPr>
          <p:spPr>
            <a:xfrm>
              <a:off x="3351865" y="1248356"/>
              <a:ext cx="1012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42" name="TextBox 41">
              <a:extLst>
                <a:ext uri="{FF2B5EF4-FFF2-40B4-BE49-F238E27FC236}">
                  <a16:creationId xmlns:a16="http://schemas.microsoft.com/office/drawing/2014/main" id="{8DF7ADDB-1B20-4DA9-8E06-9EBD12960D4E}"/>
                </a:ext>
              </a:extLst>
            </p:cNvPr>
            <p:cNvSpPr txBox="1"/>
            <p:nvPr/>
          </p:nvSpPr>
          <p:spPr>
            <a:xfrm>
              <a:off x="2000048" y="1250017"/>
              <a:ext cx="9541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43" name="TextBox 42">
              <a:extLst>
                <a:ext uri="{FF2B5EF4-FFF2-40B4-BE49-F238E27FC236}">
                  <a16:creationId xmlns:a16="http://schemas.microsoft.com/office/drawing/2014/main" id="{0DDBB79B-A8EB-440E-82FB-3FE2FA738C4D}"/>
                </a:ext>
              </a:extLst>
            </p:cNvPr>
            <p:cNvSpPr txBox="1"/>
            <p:nvPr/>
          </p:nvSpPr>
          <p:spPr>
            <a:xfrm>
              <a:off x="752030" y="1205336"/>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44" name="Chevron 1">
              <a:extLst>
                <a:ext uri="{FF2B5EF4-FFF2-40B4-BE49-F238E27FC236}">
                  <a16:creationId xmlns:a16="http://schemas.microsoft.com/office/drawing/2014/main" id="{DCC0B366-33B0-4319-86D9-CDAA72784AA2}"/>
                </a:ext>
              </a:extLst>
            </p:cNvPr>
            <p:cNvSpPr/>
            <p:nvPr/>
          </p:nvSpPr>
          <p:spPr>
            <a:xfrm rot="10800000" flipH="1">
              <a:off x="5723225" y="1126702"/>
              <a:ext cx="1450878"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5" name="Chevron 1">
              <a:extLst>
                <a:ext uri="{FF2B5EF4-FFF2-40B4-BE49-F238E27FC236}">
                  <a16:creationId xmlns:a16="http://schemas.microsoft.com/office/drawing/2014/main" id="{551EB9EF-7D8F-47D3-B964-FBB7AEAEAE13}"/>
                </a:ext>
              </a:extLst>
            </p:cNvPr>
            <p:cNvSpPr/>
            <p:nvPr/>
          </p:nvSpPr>
          <p:spPr>
            <a:xfrm rot="10800000" flipH="1">
              <a:off x="7061565" y="1126702"/>
              <a:ext cx="1450878"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6" name="TextBox 45">
              <a:extLst>
                <a:ext uri="{FF2B5EF4-FFF2-40B4-BE49-F238E27FC236}">
                  <a16:creationId xmlns:a16="http://schemas.microsoft.com/office/drawing/2014/main" id="{3CCD5927-B9CE-410F-9035-6F699EBDA6DF}"/>
                </a:ext>
              </a:extLst>
            </p:cNvPr>
            <p:cNvSpPr txBox="1"/>
            <p:nvPr/>
          </p:nvSpPr>
          <p:spPr>
            <a:xfrm>
              <a:off x="6203317" y="1238849"/>
              <a:ext cx="7509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47" name="TextBox 46">
              <a:extLst>
                <a:ext uri="{FF2B5EF4-FFF2-40B4-BE49-F238E27FC236}">
                  <a16:creationId xmlns:a16="http://schemas.microsoft.com/office/drawing/2014/main" id="{F85E9DC1-5B4C-4554-9A78-454067BBECBE}"/>
                </a:ext>
              </a:extLst>
            </p:cNvPr>
            <p:cNvSpPr txBox="1"/>
            <p:nvPr/>
          </p:nvSpPr>
          <p:spPr>
            <a:xfrm>
              <a:off x="7441682" y="1205336"/>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48" name="TextBox 47">
              <a:extLst>
                <a:ext uri="{FF2B5EF4-FFF2-40B4-BE49-F238E27FC236}">
                  <a16:creationId xmlns:a16="http://schemas.microsoft.com/office/drawing/2014/main" id="{E18365A8-26F4-4751-ACF4-390C1EEEDFEE}"/>
                </a:ext>
              </a:extLst>
            </p:cNvPr>
            <p:cNvSpPr txBox="1"/>
            <p:nvPr/>
          </p:nvSpPr>
          <p:spPr>
            <a:xfrm>
              <a:off x="396164" y="1836372"/>
              <a:ext cx="1166846" cy="1200329"/>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South-East </a:t>
              </a:r>
              <a:r>
                <a:rPr lang="en-US" altLang="ko-KR" sz="800" b="1" dirty="0">
                  <a:solidFill>
                    <a:srgbClr val="E7E6E6">
                      <a:lumMod val="25000"/>
                    </a:srgbClr>
                  </a:solidFill>
                  <a:cs typeface="Arial" pitchFamily="34" charset="0"/>
                </a:rPr>
                <a:t>Asia Copper Sulphate market, </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overall market size and segmental market size.</a:t>
              </a:r>
            </a:p>
          </p:txBody>
        </p:sp>
        <p:sp>
          <p:nvSpPr>
            <p:cNvPr id="49" name="TextBox 48">
              <a:extLst>
                <a:ext uri="{FF2B5EF4-FFF2-40B4-BE49-F238E27FC236}">
                  <a16:creationId xmlns:a16="http://schemas.microsoft.com/office/drawing/2014/main" id="{8FB27B63-608C-4994-B435-E639005450E9}"/>
                </a:ext>
              </a:extLst>
            </p:cNvPr>
            <p:cNvSpPr txBox="1"/>
            <p:nvPr/>
          </p:nvSpPr>
          <p:spPr>
            <a:xfrm>
              <a:off x="1824080" y="1908809"/>
              <a:ext cx="115729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ChemAnalyst formulated a detailed discussion guide.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379D73F3-A275-4E03-957D-CBD95C74AA86}"/>
                </a:ext>
              </a:extLst>
            </p:cNvPr>
            <p:cNvSpPr txBox="1"/>
            <p:nvPr/>
          </p:nvSpPr>
          <p:spPr>
            <a:xfrm>
              <a:off x="3158705" y="1908809"/>
              <a:ext cx="1088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51" name="TextBox 50">
              <a:extLst>
                <a:ext uri="{FF2B5EF4-FFF2-40B4-BE49-F238E27FC236}">
                  <a16:creationId xmlns:a16="http://schemas.microsoft.com/office/drawing/2014/main" id="{46FC9C2B-48C5-44D4-A78B-BAF43E2965D6}"/>
                </a:ext>
              </a:extLst>
            </p:cNvPr>
            <p:cNvSpPr txBox="1"/>
            <p:nvPr/>
          </p:nvSpPr>
          <p:spPr>
            <a:xfrm>
              <a:off x="4384886" y="1872092"/>
              <a:ext cx="1166846" cy="8432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ChemAnalyst conducted interviews with industry experts and industry players for data collection and verification.</a:t>
              </a:r>
            </a:p>
          </p:txBody>
        </p:sp>
        <p:sp>
          <p:nvSpPr>
            <p:cNvPr id="52" name="TextBox 51">
              <a:extLst>
                <a:ext uri="{FF2B5EF4-FFF2-40B4-BE49-F238E27FC236}">
                  <a16:creationId xmlns:a16="http://schemas.microsoft.com/office/drawing/2014/main" id="{3E208729-532A-411F-B541-64E9B6E54BBE}"/>
                </a:ext>
              </a:extLst>
            </p:cNvPr>
            <p:cNvSpPr txBox="1"/>
            <p:nvPr/>
          </p:nvSpPr>
          <p:spPr>
            <a:xfrm>
              <a:off x="5759285" y="1862559"/>
              <a:ext cx="10543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53" name="TextBox 52">
              <a:extLst>
                <a:ext uri="{FF2B5EF4-FFF2-40B4-BE49-F238E27FC236}">
                  <a16:creationId xmlns:a16="http://schemas.microsoft.com/office/drawing/2014/main" id="{A6553399-1D32-4CB5-BAC5-E0B8A412267A}"/>
                </a:ext>
              </a:extLst>
            </p:cNvPr>
            <p:cNvSpPr txBox="1"/>
            <p:nvPr/>
          </p:nvSpPr>
          <p:spPr>
            <a:xfrm>
              <a:off x="7086215" y="1845253"/>
              <a:ext cx="1375266" cy="830997"/>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t>
              </a:r>
            </a:p>
          </p:txBody>
        </p:sp>
        <p:grpSp>
          <p:nvGrpSpPr>
            <p:cNvPr id="54" name="Group 53">
              <a:extLst>
                <a:ext uri="{FF2B5EF4-FFF2-40B4-BE49-F238E27FC236}">
                  <a16:creationId xmlns:a16="http://schemas.microsoft.com/office/drawing/2014/main" id="{CBB35144-164C-47E4-94DB-37831211BD7E}"/>
                </a:ext>
              </a:extLst>
            </p:cNvPr>
            <p:cNvGrpSpPr/>
            <p:nvPr/>
          </p:nvGrpSpPr>
          <p:grpSpPr bwMode="gray">
            <a:xfrm>
              <a:off x="313605" y="5178720"/>
              <a:ext cx="3351464" cy="975380"/>
              <a:chOff x="-2150864" y="3258910"/>
              <a:chExt cx="3578561" cy="861868"/>
            </a:xfrm>
            <a:solidFill>
              <a:schemeClr val="bg1"/>
            </a:solidFill>
          </p:grpSpPr>
          <p:sp>
            <p:nvSpPr>
              <p:cNvPr id="73" name="_s1032">
                <a:extLst>
                  <a:ext uri="{FF2B5EF4-FFF2-40B4-BE49-F238E27FC236}">
                    <a16:creationId xmlns:a16="http://schemas.microsoft.com/office/drawing/2014/main" id="{C14D0E12-FBF8-42FC-A82D-97A48B138396}"/>
                  </a:ext>
                </a:extLst>
              </p:cNvPr>
              <p:cNvSpPr>
                <a:spLocks noChangeArrowheads="1" noTextEdit="1"/>
              </p:cNvSpPr>
              <p:nvPr/>
            </p:nvSpPr>
            <p:spPr bwMode="gray">
              <a:xfrm>
                <a:off x="604737" y="3283153"/>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_s1032">
                <a:extLst>
                  <a:ext uri="{FF2B5EF4-FFF2-40B4-BE49-F238E27FC236}">
                    <a16:creationId xmlns:a16="http://schemas.microsoft.com/office/drawing/2014/main" id="{B948544F-E2D4-4B0D-8469-0D2CC725EB6A}"/>
                  </a:ext>
                </a:extLst>
              </p:cNvPr>
              <p:cNvSpPr>
                <a:spLocks noChangeArrowheads="1" noTextEdit="1"/>
              </p:cNvSpPr>
              <p:nvPr/>
            </p:nvSpPr>
            <p:spPr bwMode="gray">
              <a:xfrm>
                <a:off x="-58077" y="3258910"/>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_s1032">
                <a:extLst>
                  <a:ext uri="{FF2B5EF4-FFF2-40B4-BE49-F238E27FC236}">
                    <a16:creationId xmlns:a16="http://schemas.microsoft.com/office/drawing/2014/main" id="{97417AC2-73CD-4CDD-BB43-4C82D79BE862}"/>
                  </a:ext>
                </a:extLst>
              </p:cNvPr>
              <p:cNvSpPr>
                <a:spLocks noChangeArrowheads="1" noTextEdit="1"/>
              </p:cNvSpPr>
              <p:nvPr/>
            </p:nvSpPr>
            <p:spPr bwMode="gray">
              <a:xfrm>
                <a:off x="-778742" y="3283976"/>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_s1032">
                <a:extLst>
                  <a:ext uri="{FF2B5EF4-FFF2-40B4-BE49-F238E27FC236}">
                    <a16:creationId xmlns:a16="http://schemas.microsoft.com/office/drawing/2014/main" id="{94989104-5AD5-4D54-BEAE-CDAF43588215}"/>
                  </a:ext>
                </a:extLst>
              </p:cNvPr>
              <p:cNvSpPr>
                <a:spLocks noChangeArrowheads="1" noTextEdit="1"/>
              </p:cNvSpPr>
              <p:nvPr/>
            </p:nvSpPr>
            <p:spPr bwMode="gray">
              <a:xfrm>
                <a:off x="-1457832" y="3287731"/>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_s1032">
                <a:extLst>
                  <a:ext uri="{FF2B5EF4-FFF2-40B4-BE49-F238E27FC236}">
                    <a16:creationId xmlns:a16="http://schemas.microsoft.com/office/drawing/2014/main" id="{E489EDE1-E15E-4654-8D49-90FB1E6E44C0}"/>
                  </a:ext>
                </a:extLst>
              </p:cNvPr>
              <p:cNvSpPr>
                <a:spLocks noChangeArrowheads="1" noTextEdit="1"/>
              </p:cNvSpPr>
              <p:nvPr/>
            </p:nvSpPr>
            <p:spPr bwMode="gray">
              <a:xfrm>
                <a:off x="-2150864" y="3297818"/>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47">
                <a:extLst>
                  <a:ext uri="{FF2B5EF4-FFF2-40B4-BE49-F238E27FC236}">
                    <a16:creationId xmlns:a16="http://schemas.microsoft.com/office/drawing/2014/main" id="{9AE546DC-B720-487D-B7AC-03C5E4269C1B}"/>
                  </a:ext>
                </a:extLst>
              </p:cNvPr>
              <p:cNvSpPr txBox="1">
                <a:spLocks noChangeArrowheads="1"/>
              </p:cNvSpPr>
              <p:nvPr/>
            </p:nvSpPr>
            <p:spPr bwMode="gray">
              <a:xfrm>
                <a:off x="-2066599" y="3557527"/>
                <a:ext cx="650759" cy="299154"/>
              </a:xfrm>
              <a:prstGeom prst="rect">
                <a:avLst/>
              </a:prstGeom>
              <a:grp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Collection</a:t>
                </a:r>
              </a:p>
            </p:txBody>
          </p:sp>
          <p:sp>
            <p:nvSpPr>
              <p:cNvPr id="79" name="Text Box 47">
                <a:extLst>
                  <a:ext uri="{FF2B5EF4-FFF2-40B4-BE49-F238E27FC236}">
                    <a16:creationId xmlns:a16="http://schemas.microsoft.com/office/drawing/2014/main" id="{2996C600-7601-46A2-814F-788AB49FB709}"/>
                  </a:ext>
                </a:extLst>
              </p:cNvPr>
              <p:cNvSpPr txBox="1">
                <a:spLocks noChangeArrowheads="1"/>
              </p:cNvSpPr>
              <p:nvPr/>
            </p:nvSpPr>
            <p:spPr bwMode="gray">
              <a:xfrm>
                <a:off x="-1357724" y="3561941"/>
                <a:ext cx="673012"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&amp; Analysis</a:t>
                </a:r>
              </a:p>
            </p:txBody>
          </p:sp>
          <p:sp>
            <p:nvSpPr>
              <p:cNvPr id="80" name="Text Box 47">
                <a:extLst>
                  <a:ext uri="{FF2B5EF4-FFF2-40B4-BE49-F238E27FC236}">
                    <a16:creationId xmlns:a16="http://schemas.microsoft.com/office/drawing/2014/main" id="{EDE6A885-E7C6-4267-A87D-B20DBB2412DB}"/>
                  </a:ext>
                </a:extLst>
              </p:cNvPr>
              <p:cNvSpPr txBox="1">
                <a:spLocks noChangeArrowheads="1"/>
              </p:cNvSpPr>
              <p:nvPr/>
            </p:nvSpPr>
            <p:spPr bwMode="gray">
              <a:xfrm>
                <a:off x="-699830" y="3574556"/>
                <a:ext cx="724359"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Intelligence</a:t>
                </a:r>
              </a:p>
            </p:txBody>
          </p:sp>
          <p:sp>
            <p:nvSpPr>
              <p:cNvPr id="81" name="Text Box 47">
                <a:extLst>
                  <a:ext uri="{FF2B5EF4-FFF2-40B4-BE49-F238E27FC236}">
                    <a16:creationId xmlns:a16="http://schemas.microsoft.com/office/drawing/2014/main" id="{CC75E875-6316-4FF8-B4C6-C79F71161006}"/>
                  </a:ext>
                </a:extLst>
              </p:cNvPr>
              <p:cNvSpPr txBox="1">
                <a:spLocks noChangeArrowheads="1"/>
              </p:cNvSpPr>
              <p:nvPr/>
            </p:nvSpPr>
            <p:spPr bwMode="gray">
              <a:xfrm>
                <a:off x="41043" y="3556770"/>
                <a:ext cx="686705"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Insights</a:t>
                </a:r>
              </a:p>
            </p:txBody>
          </p:sp>
          <p:sp>
            <p:nvSpPr>
              <p:cNvPr id="82" name="Text Box 47">
                <a:extLst>
                  <a:ext uri="{FF2B5EF4-FFF2-40B4-BE49-F238E27FC236}">
                    <a16:creationId xmlns:a16="http://schemas.microsoft.com/office/drawing/2014/main" id="{DCE44972-6935-4FCA-A31E-2D3013A1FABC}"/>
                  </a:ext>
                </a:extLst>
              </p:cNvPr>
              <p:cNvSpPr txBox="1">
                <a:spLocks noChangeArrowheads="1"/>
              </p:cNvSpPr>
              <p:nvPr/>
            </p:nvSpPr>
            <p:spPr bwMode="gray">
              <a:xfrm>
                <a:off x="765259" y="3561941"/>
                <a:ext cx="590854"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Solution</a:t>
                </a:r>
              </a:p>
            </p:txBody>
          </p:sp>
        </p:grpSp>
        <p:cxnSp>
          <p:nvCxnSpPr>
            <p:cNvPr id="55" name="Straight Connector 54">
              <a:extLst>
                <a:ext uri="{FF2B5EF4-FFF2-40B4-BE49-F238E27FC236}">
                  <a16:creationId xmlns:a16="http://schemas.microsoft.com/office/drawing/2014/main" id="{818B7C3B-A2A3-4370-8C7B-4AF65ECF8FA3}"/>
                </a:ext>
              </a:extLst>
            </p:cNvPr>
            <p:cNvCxnSpPr>
              <a:cxnSpLocks/>
            </p:cNvCxnSpPr>
            <p:nvPr/>
          </p:nvCxnSpPr>
          <p:spPr>
            <a:xfrm>
              <a:off x="3955742" y="3501431"/>
              <a:ext cx="1587808"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E5556A-1DA8-418E-89CB-7FF9E71665E6}"/>
                </a:ext>
              </a:extLst>
            </p:cNvPr>
            <p:cNvCxnSpPr>
              <a:cxnSpLocks/>
            </p:cNvCxnSpPr>
            <p:nvPr/>
          </p:nvCxnSpPr>
          <p:spPr>
            <a:xfrm flipV="1">
              <a:off x="5620767" y="3501431"/>
              <a:ext cx="1811678"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0DCAF-AF82-4499-913B-019297600EAD}"/>
                </a:ext>
              </a:extLst>
            </p:cNvPr>
            <p:cNvCxnSpPr>
              <a:cxnSpLocks/>
            </p:cNvCxnSpPr>
            <p:nvPr/>
          </p:nvCxnSpPr>
          <p:spPr>
            <a:xfrm flipV="1">
              <a:off x="7319989" y="3501431"/>
              <a:ext cx="1644746"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317B91F-9C5C-4AEA-83F9-960126BD8013}"/>
                </a:ext>
              </a:extLst>
            </p:cNvPr>
            <p:cNvSpPr txBox="1"/>
            <p:nvPr/>
          </p:nvSpPr>
          <p:spPr>
            <a:xfrm>
              <a:off x="4036387" y="3260048"/>
              <a:ext cx="13239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59" name="Oval 58">
              <a:extLst>
                <a:ext uri="{FF2B5EF4-FFF2-40B4-BE49-F238E27FC236}">
                  <a16:creationId xmlns:a16="http://schemas.microsoft.com/office/drawing/2014/main" id="{36D49FA1-5401-4FC8-A1C4-4520FB64B834}"/>
                </a:ext>
              </a:extLst>
            </p:cNvPr>
            <p:cNvSpPr/>
            <p:nvPr/>
          </p:nvSpPr>
          <p:spPr>
            <a:xfrm>
              <a:off x="3883881" y="3315579"/>
              <a:ext cx="246257"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9202DD2-0F0E-4D25-88FA-6AF9FCB56899}"/>
                </a:ext>
              </a:extLst>
            </p:cNvPr>
            <p:cNvSpPr/>
            <p:nvPr/>
          </p:nvSpPr>
          <p:spPr>
            <a:xfrm>
              <a:off x="5528796" y="3303877"/>
              <a:ext cx="246257"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154A14F-5B0A-4AD8-86E5-3D17A8FB695F}"/>
                </a:ext>
              </a:extLst>
            </p:cNvPr>
            <p:cNvSpPr/>
            <p:nvPr/>
          </p:nvSpPr>
          <p:spPr>
            <a:xfrm>
              <a:off x="7208912" y="3322811"/>
              <a:ext cx="246257"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49B2FF-7217-4A6D-BF18-7C35A3A87DE5}"/>
                </a:ext>
              </a:extLst>
            </p:cNvPr>
            <p:cNvSpPr txBox="1"/>
            <p:nvPr/>
          </p:nvSpPr>
          <p:spPr>
            <a:xfrm>
              <a:off x="5013864" y="3270211"/>
              <a:ext cx="261170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63" name="TextBox 62">
              <a:extLst>
                <a:ext uri="{FF2B5EF4-FFF2-40B4-BE49-F238E27FC236}">
                  <a16:creationId xmlns:a16="http://schemas.microsoft.com/office/drawing/2014/main" id="{104B2E44-1B06-4016-A95B-AFF369776C2D}"/>
                </a:ext>
              </a:extLst>
            </p:cNvPr>
            <p:cNvSpPr txBox="1"/>
            <p:nvPr/>
          </p:nvSpPr>
          <p:spPr>
            <a:xfrm>
              <a:off x="7140008" y="3271392"/>
              <a:ext cx="1940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64" name="Rectangle 62">
              <a:extLst>
                <a:ext uri="{FF2B5EF4-FFF2-40B4-BE49-F238E27FC236}">
                  <a16:creationId xmlns:a16="http://schemas.microsoft.com/office/drawing/2014/main" id="{E9F57192-F833-49C1-8078-516B3CCDAAF1}"/>
                </a:ext>
              </a:extLst>
            </p:cNvPr>
            <p:cNvSpPr>
              <a:spLocks noChangeArrowheads="1"/>
            </p:cNvSpPr>
            <p:nvPr/>
          </p:nvSpPr>
          <p:spPr bwMode="gray">
            <a:xfrm>
              <a:off x="5870231" y="3566997"/>
              <a:ext cx="1599008"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Final 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65" name="Rectangle 62">
              <a:extLst>
                <a:ext uri="{FF2B5EF4-FFF2-40B4-BE49-F238E27FC236}">
                  <a16:creationId xmlns:a16="http://schemas.microsoft.com/office/drawing/2014/main" id="{A37B08A5-09A4-4A4D-B73F-674FE0CB0A22}"/>
                </a:ext>
              </a:extLst>
            </p:cNvPr>
            <p:cNvSpPr>
              <a:spLocks noChangeArrowheads="1"/>
            </p:cNvSpPr>
            <p:nvPr/>
          </p:nvSpPr>
          <p:spPr bwMode="gray">
            <a:xfrm>
              <a:off x="7528207" y="3592595"/>
              <a:ext cx="1436528"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66" name="Group 65">
              <a:extLst>
                <a:ext uri="{FF2B5EF4-FFF2-40B4-BE49-F238E27FC236}">
                  <a16:creationId xmlns:a16="http://schemas.microsoft.com/office/drawing/2014/main" id="{397FCB65-A525-4B3B-AB25-D3075B08257E}"/>
                </a:ext>
              </a:extLst>
            </p:cNvPr>
            <p:cNvGrpSpPr/>
            <p:nvPr/>
          </p:nvGrpSpPr>
          <p:grpSpPr>
            <a:xfrm>
              <a:off x="4285820" y="4838146"/>
              <a:ext cx="4095517" cy="1430553"/>
              <a:chOff x="4186796" y="5781513"/>
              <a:chExt cx="3703350" cy="1293570"/>
            </a:xfrm>
          </p:grpSpPr>
          <p:sp>
            <p:nvSpPr>
              <p:cNvPr id="67" name="TextBox 66">
                <a:extLst>
                  <a:ext uri="{FF2B5EF4-FFF2-40B4-BE49-F238E27FC236}">
                    <a16:creationId xmlns:a16="http://schemas.microsoft.com/office/drawing/2014/main" id="{FEA86E04-8E9D-4413-929F-8A4FD6C747C2}"/>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ChemAnalyst Internal Database</a:t>
                </a:r>
              </a:p>
            </p:txBody>
          </p:sp>
          <p:sp>
            <p:nvSpPr>
              <p:cNvPr id="68" name="TextBox 67">
                <a:extLst>
                  <a:ext uri="{FF2B5EF4-FFF2-40B4-BE49-F238E27FC236}">
                    <a16:creationId xmlns:a16="http://schemas.microsoft.com/office/drawing/2014/main" id="{E419322D-607F-44FE-9C93-2C218B504D4F}"/>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69" name="TextBox 68">
                <a:extLst>
                  <a:ext uri="{FF2B5EF4-FFF2-40B4-BE49-F238E27FC236}">
                    <a16:creationId xmlns:a16="http://schemas.microsoft.com/office/drawing/2014/main" id="{FACC8C08-545B-45C7-A5AF-9AF20EDC51AF}"/>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Box 69">
                <a:extLst>
                  <a:ext uri="{FF2B5EF4-FFF2-40B4-BE49-F238E27FC236}">
                    <a16:creationId xmlns:a16="http://schemas.microsoft.com/office/drawing/2014/main" id="{8AE7427C-EA4F-4621-B1D6-2A2CDF61B1C0}"/>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71" name="TextBox 70">
                <a:extLst>
                  <a:ext uri="{FF2B5EF4-FFF2-40B4-BE49-F238E27FC236}">
                    <a16:creationId xmlns:a16="http://schemas.microsoft.com/office/drawing/2014/main" id="{8810B3C9-8BF3-43D5-94C0-AD3890236BE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72" name="TextBox 71">
                <a:extLst>
                  <a:ext uri="{FF2B5EF4-FFF2-40B4-BE49-F238E27FC236}">
                    <a16:creationId xmlns:a16="http://schemas.microsoft.com/office/drawing/2014/main" id="{6021834B-EDF7-45AD-95F7-B0166F572324}"/>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grpSp>
    </p:spTree>
    <p:extLst>
      <p:ext uri="{BB962C8B-B14F-4D97-AF65-F5344CB8AC3E}">
        <p14:creationId xmlns:p14="http://schemas.microsoft.com/office/powerpoint/2010/main" val="1435103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2ED12-3E68-42E8-8190-5947AFFB5396}"/>
              </a:ext>
            </a:extLst>
          </p:cNvPr>
          <p:cNvSpPr txBox="1"/>
          <p:nvPr/>
        </p:nvSpPr>
        <p:spPr>
          <a:xfrm>
            <a:off x="145775" y="783712"/>
            <a:ext cx="4002155" cy="338554"/>
          </a:xfrm>
          <a:prstGeom prst="rect">
            <a:avLst/>
          </a:prstGeom>
          <a:solidFill>
            <a:schemeClr val="accent2">
              <a:lumMod val="40000"/>
              <a:lumOff val="60000"/>
            </a:schemeClr>
          </a:solidFill>
        </p:spPr>
        <p:txBody>
          <a:bodyPr wrap="square" rtlCol="0">
            <a:spAutoFit/>
          </a:bodyPr>
          <a:lstStyle/>
          <a:p>
            <a:pPr algn="ctr"/>
            <a:r>
              <a:rPr lang="en-US" sz="1600" b="1" dirty="0"/>
              <a:t>PROCESS DETAILS</a:t>
            </a:r>
            <a:endParaRPr lang="en-IN" sz="1600" b="1" dirty="0"/>
          </a:p>
        </p:txBody>
      </p:sp>
      <p:sp>
        <p:nvSpPr>
          <p:cNvPr id="4" name="TextBox 3">
            <a:extLst>
              <a:ext uri="{FF2B5EF4-FFF2-40B4-BE49-F238E27FC236}">
                <a16:creationId xmlns:a16="http://schemas.microsoft.com/office/drawing/2014/main" id="{CC0C6420-E433-45B3-A4FD-CF322EA910DD}"/>
              </a:ext>
            </a:extLst>
          </p:cNvPr>
          <p:cNvSpPr txBox="1"/>
          <p:nvPr/>
        </p:nvSpPr>
        <p:spPr>
          <a:xfrm>
            <a:off x="145775" y="1363252"/>
            <a:ext cx="4002155" cy="5460406"/>
          </a:xfrm>
          <a:prstGeom prst="rect">
            <a:avLst/>
          </a:prstGeom>
          <a:noFill/>
        </p:spPr>
        <p:txBody>
          <a:bodyPr wrap="square" rtlCol="0">
            <a:spAutoFit/>
          </a:bodyPr>
          <a:lstStyle/>
          <a:p>
            <a:pPr marL="285750" indent="-285750">
              <a:buFont typeface="Wingdings" panose="05000000000000000000" pitchFamily="2" charset="2"/>
              <a:buChar char="Ø"/>
            </a:pPr>
            <a:r>
              <a:rPr lang="en-US" sz="1500" b="1" i="1" u="sng" dirty="0"/>
              <a:t>Reaction of Copper scrap with </a:t>
            </a:r>
            <a:r>
              <a:rPr lang="en-US" sz="1500" b="1" i="1" u="sng" dirty="0" err="1"/>
              <a:t>sulphuric</a:t>
            </a:r>
            <a:r>
              <a:rPr lang="en-US" sz="1500" b="1" i="1" u="sng" dirty="0"/>
              <a:t> acid</a:t>
            </a:r>
          </a:p>
          <a:p>
            <a:pPr algn="just">
              <a:lnSpc>
                <a:spcPct val="150000"/>
              </a:lnSpc>
            </a:pPr>
            <a:r>
              <a:rPr lang="en-US" sz="1400" dirty="0"/>
              <a:t>The most common industrial method for the production of copper sulphate involves the heating of copper scrap with dilute </a:t>
            </a:r>
            <a:r>
              <a:rPr lang="en-US" sz="1400" dirty="0" err="1"/>
              <a:t>sulphuric</a:t>
            </a:r>
            <a:r>
              <a:rPr lang="en-US" sz="1400" dirty="0"/>
              <a:t> acid to form a saturated solution which is allowed to undergo gradual cooling under the influence of cooling vats to get the crystalline form of copper sulphate. In order to obtain the granulated crystal grades of copper sulphate, the cooling process is accelerated through agitation of the reaction mixture in the cooled vessels. Metallic copper scrap is generated in copious amounts from the ore refinement techniques, making it the most abundant source for copper sulphate generation. Active carbon treatment is often to the acidic solution of copper scrap in in order to obtain highly pure (&gt; 98%) copper sulphate inorganic salts.</a:t>
            </a:r>
          </a:p>
        </p:txBody>
      </p:sp>
      <p:pic>
        <p:nvPicPr>
          <p:cNvPr id="5" name="Picture 4">
            <a:extLst>
              <a:ext uri="{FF2B5EF4-FFF2-40B4-BE49-F238E27FC236}">
                <a16:creationId xmlns:a16="http://schemas.microsoft.com/office/drawing/2014/main" id="{54B678F4-73A3-49C5-BA5B-07024CC2C633}"/>
              </a:ext>
            </a:extLst>
          </p:cNvPr>
          <p:cNvPicPr>
            <a:picLocks noChangeAspect="1"/>
          </p:cNvPicPr>
          <p:nvPr/>
        </p:nvPicPr>
        <p:blipFill>
          <a:blip r:embed="rId2"/>
          <a:stretch>
            <a:fillRect/>
          </a:stretch>
        </p:blipFill>
        <p:spPr>
          <a:xfrm>
            <a:off x="4356448" y="979592"/>
            <a:ext cx="4575517" cy="5332098"/>
          </a:xfrm>
          <a:prstGeom prst="rect">
            <a:avLst/>
          </a:prstGeom>
        </p:spPr>
      </p:pic>
      <p:sp>
        <p:nvSpPr>
          <p:cNvPr id="7" name="TextBox 6">
            <a:extLst>
              <a:ext uri="{FF2B5EF4-FFF2-40B4-BE49-F238E27FC236}">
                <a16:creationId xmlns:a16="http://schemas.microsoft.com/office/drawing/2014/main" id="{6A075C71-FD93-45D4-B1D7-96A22AC0ED28}"/>
              </a:ext>
            </a:extLst>
          </p:cNvPr>
          <p:cNvSpPr txBox="1"/>
          <p:nvPr/>
        </p:nvSpPr>
        <p:spPr>
          <a:xfrm>
            <a:off x="5767098" y="6379223"/>
            <a:ext cx="2316727" cy="369332"/>
          </a:xfrm>
          <a:prstGeom prst="rect">
            <a:avLst/>
          </a:prstGeom>
          <a:noFill/>
        </p:spPr>
        <p:txBody>
          <a:bodyPr wrap="square" rtlCol="0">
            <a:spAutoFit/>
          </a:bodyPr>
          <a:lstStyle/>
          <a:p>
            <a:pPr algn="ctr"/>
            <a:r>
              <a:rPr lang="en-US" u="sng" dirty="0"/>
              <a:t>Process Flowchart</a:t>
            </a:r>
            <a:endParaRPr lang="en-IN" u="sng" dirty="0"/>
          </a:p>
        </p:txBody>
      </p:sp>
      <p:sp>
        <p:nvSpPr>
          <p:cNvPr id="9" name="Title 1">
            <a:extLst>
              <a:ext uri="{FF2B5EF4-FFF2-40B4-BE49-F238E27FC236}">
                <a16:creationId xmlns:a16="http://schemas.microsoft.com/office/drawing/2014/main" id="{21726F31-1D21-493A-A420-D6A440548730}"/>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indent="0" algn="l" rtl="0" eaLnBrk="1" fontAlgn="auto" latinLnBrk="0" hangingPunct="1">
              <a:spcBef>
                <a:spcPts val="0"/>
              </a:spcBef>
              <a:spcAft>
                <a:spcPts val="0"/>
              </a:spcAft>
            </a:pPr>
            <a:r>
              <a:rPr lang="en-IN" sz="1600" b="1" i="0" u="none" strike="noStrike" kern="1200" dirty="0">
                <a:solidFill>
                  <a:srgbClr val="3B3838"/>
                </a:solidFill>
                <a:effectLst/>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endParaRPr lang="en-US" sz="1600" b="0" i="0" u="none" strike="noStrike" dirty="0">
              <a:effectLst/>
              <a:latin typeface="Arial" panose="020B0604020202020204" pitchFamily="34" charset="0"/>
            </a:endParaRPr>
          </a:p>
        </p:txBody>
      </p:sp>
    </p:spTree>
    <p:extLst>
      <p:ext uri="{BB962C8B-B14F-4D97-AF65-F5344CB8AC3E}">
        <p14:creationId xmlns:p14="http://schemas.microsoft.com/office/powerpoint/2010/main" val="700022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B3F9A-D11C-4F4A-BB54-136331A1E78D}"/>
              </a:ext>
            </a:extLst>
          </p:cNvPr>
          <p:cNvSpPr txBox="1"/>
          <p:nvPr/>
        </p:nvSpPr>
        <p:spPr>
          <a:xfrm>
            <a:off x="185530" y="3764544"/>
            <a:ext cx="8772940" cy="2875082"/>
          </a:xfrm>
          <a:prstGeom prst="rect">
            <a:avLst/>
          </a:prstGeom>
          <a:noFill/>
        </p:spPr>
        <p:txBody>
          <a:bodyPr wrap="square">
            <a:spAutoFit/>
          </a:bodyPr>
          <a:lstStyle/>
          <a:p>
            <a:pPr marL="342900" indent="-342900" algn="just">
              <a:buFont typeface="Wingdings" panose="05000000000000000000" pitchFamily="2" charset="2"/>
              <a:buChar char="Ø"/>
            </a:pPr>
            <a:r>
              <a:rPr lang="en-US" sz="1500" b="1" i="1" u="sng" dirty="0"/>
              <a:t>Electrochemical oxidation of metallic copper</a:t>
            </a:r>
          </a:p>
          <a:p>
            <a:pPr algn="just">
              <a:lnSpc>
                <a:spcPct val="150000"/>
              </a:lnSpc>
            </a:pPr>
            <a:r>
              <a:rPr lang="en-US" sz="1400" dirty="0"/>
              <a:t>The electrochemical oxidation of metallic copper in </a:t>
            </a:r>
            <a:r>
              <a:rPr lang="en-US" sz="1400" dirty="0" err="1"/>
              <a:t>sulphuric</a:t>
            </a:r>
            <a:r>
              <a:rPr lang="en-US" sz="1400" dirty="0"/>
              <a:t> acid is also an efficient method to produce copper sulphate. Copper wires are used as anode and cathode in an electrochemical cell containing dilute </a:t>
            </a:r>
            <a:r>
              <a:rPr lang="en-US" sz="1400" dirty="0" err="1"/>
              <a:t>sulphuric</a:t>
            </a:r>
            <a:r>
              <a:rPr lang="en-US" sz="1400" dirty="0"/>
              <a:t> acid. On applying the electrical potential to the system, copper from the anode side </a:t>
            </a:r>
            <a:r>
              <a:rPr lang="en-US" sz="1400" dirty="0" err="1"/>
              <a:t>oxidises</a:t>
            </a:r>
            <a:r>
              <a:rPr lang="en-US" sz="1400" dirty="0"/>
              <a:t> to its (+2) oxidation state and goes into the </a:t>
            </a:r>
            <a:r>
              <a:rPr lang="en-US" sz="1400" dirty="0" err="1"/>
              <a:t>sulphuric</a:t>
            </a:r>
            <a:r>
              <a:rPr lang="en-US" sz="1400" dirty="0"/>
              <a:t> acid solution, eventually reacting with it to form copper sulphate that gives blue color to the solution. The blue colored acidic solution is boiled and allowed to cool slowly for precipitating out the copper sulphate powder. This method is very efficient in producing copper sulphate in high yields. Furthermore, this process is advantageous in the recycling of copper wire as waste copper wires are used as electrodes for the electrochemical generation of Cu</a:t>
            </a:r>
            <a:r>
              <a:rPr lang="en-US" sz="1400" baseline="30000" dirty="0"/>
              <a:t>2+</a:t>
            </a:r>
            <a:r>
              <a:rPr lang="en-US" sz="1400" dirty="0"/>
              <a:t> ions that react sulphate ions to produce copper sulphate. </a:t>
            </a:r>
            <a:endParaRPr lang="en-US" sz="1400" b="1" i="1" u="sng" dirty="0"/>
          </a:p>
        </p:txBody>
      </p:sp>
      <p:sp>
        <p:nvSpPr>
          <p:cNvPr id="3" name="TextBox 2">
            <a:extLst>
              <a:ext uri="{FF2B5EF4-FFF2-40B4-BE49-F238E27FC236}">
                <a16:creationId xmlns:a16="http://schemas.microsoft.com/office/drawing/2014/main" id="{7B0DC963-EAB9-450F-AD60-0CD52E97B72A}"/>
              </a:ext>
            </a:extLst>
          </p:cNvPr>
          <p:cNvSpPr txBox="1"/>
          <p:nvPr/>
        </p:nvSpPr>
        <p:spPr>
          <a:xfrm>
            <a:off x="185530" y="848139"/>
            <a:ext cx="8772940" cy="3077766"/>
          </a:xfrm>
          <a:prstGeom prst="rect">
            <a:avLst/>
          </a:prstGeom>
          <a:noFill/>
        </p:spPr>
        <p:txBody>
          <a:bodyPr wrap="square" rtlCol="0">
            <a:spAutoFit/>
          </a:bodyPr>
          <a:lstStyle/>
          <a:p>
            <a:pPr marL="342900" indent="-342900" algn="just">
              <a:buFont typeface="Wingdings" panose="05000000000000000000" pitchFamily="2" charset="2"/>
              <a:buChar char="Ø"/>
            </a:pPr>
            <a:r>
              <a:rPr lang="en-US" sz="1500" b="1" i="1" u="sng" dirty="0"/>
              <a:t>Reaction of copper scrap with </a:t>
            </a:r>
            <a:r>
              <a:rPr lang="en-US" sz="1500" b="1" i="1" u="sng" dirty="0" err="1"/>
              <a:t>sulphur</a:t>
            </a:r>
            <a:r>
              <a:rPr lang="en-US" sz="1500" b="1" i="1" u="sng" dirty="0"/>
              <a:t> </a:t>
            </a:r>
          </a:p>
          <a:p>
            <a:pPr algn="just">
              <a:lnSpc>
                <a:spcPct val="150000"/>
              </a:lnSpc>
            </a:pPr>
            <a:r>
              <a:rPr lang="en-US" sz="1400" dirty="0"/>
              <a:t>An indirect method of synthesizing copper sulphate involves heating of copper scrap with </a:t>
            </a:r>
            <a:r>
              <a:rPr lang="en-US" sz="1400" dirty="0" err="1"/>
              <a:t>sulphur</a:t>
            </a:r>
            <a:r>
              <a:rPr lang="en-US" sz="1400" dirty="0"/>
              <a:t> to form copper </a:t>
            </a:r>
            <a:r>
              <a:rPr lang="en-US" sz="1400" dirty="0" err="1"/>
              <a:t>sulphide</a:t>
            </a:r>
            <a:r>
              <a:rPr lang="en-US" sz="1400" dirty="0"/>
              <a:t> followed by its oxidation to generate copper sulphate.</a:t>
            </a:r>
          </a:p>
          <a:p>
            <a:endParaRPr lang="en-US" sz="2000" b="1" i="1" u="sng" dirty="0"/>
          </a:p>
          <a:p>
            <a:pPr marL="342900" indent="-342900" algn="just">
              <a:buFont typeface="Wingdings" panose="05000000000000000000" pitchFamily="2" charset="2"/>
              <a:buChar char="Ø"/>
            </a:pPr>
            <a:r>
              <a:rPr lang="en-US" sz="1500" b="1" i="1" u="sng" dirty="0"/>
              <a:t>Ammonia leaching process</a:t>
            </a:r>
          </a:p>
          <a:p>
            <a:pPr algn="just">
              <a:lnSpc>
                <a:spcPct val="150000"/>
              </a:lnSpc>
            </a:pPr>
            <a:r>
              <a:rPr lang="en-US" sz="1400" dirty="0"/>
              <a:t>Slow leaching of malachite ore using saturated ammonia is performed under heating conditions to obtain cupric ammine complex. This complex is treated with dilute </a:t>
            </a:r>
            <a:r>
              <a:rPr lang="en-US" sz="1400" dirty="0" err="1"/>
              <a:t>sulphuric</a:t>
            </a:r>
            <a:r>
              <a:rPr lang="en-US" sz="1400" dirty="0"/>
              <a:t> acid which results into the formation of copper sulphate. complete process involves the steps of ore leaching, solvent extraction (for the removal of intermediates and impurities) and crystallization.</a:t>
            </a:r>
          </a:p>
          <a:p>
            <a:endParaRPr lang="en-IN" dirty="0"/>
          </a:p>
        </p:txBody>
      </p:sp>
      <p:sp>
        <p:nvSpPr>
          <p:cNvPr id="5" name="Title 1">
            <a:extLst>
              <a:ext uri="{FF2B5EF4-FFF2-40B4-BE49-F238E27FC236}">
                <a16:creationId xmlns:a16="http://schemas.microsoft.com/office/drawing/2014/main" id="{CE2B24F6-BBB9-4A93-982C-F09BC00AE5F1}"/>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indent="0" algn="l" rtl="0" eaLnBrk="1" fontAlgn="auto" latinLnBrk="0" hangingPunct="1">
              <a:spcBef>
                <a:spcPts val="0"/>
              </a:spcBef>
              <a:spcAft>
                <a:spcPts val="0"/>
              </a:spcAft>
            </a:pPr>
            <a:r>
              <a:rPr lang="en-IN" sz="1600" b="1" i="0" u="none" strike="noStrike" kern="1200" dirty="0">
                <a:solidFill>
                  <a:srgbClr val="3B3838"/>
                </a:solidFill>
                <a:effectLst/>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endParaRPr lang="en-US" sz="1600" b="0" i="0" u="none" strike="noStrike" dirty="0">
              <a:effectLst/>
              <a:latin typeface="Arial" panose="020B0604020202020204" pitchFamily="34" charset="0"/>
            </a:endParaRPr>
          </a:p>
        </p:txBody>
      </p:sp>
    </p:spTree>
    <p:extLst>
      <p:ext uri="{BB962C8B-B14F-4D97-AF65-F5344CB8AC3E}">
        <p14:creationId xmlns:p14="http://schemas.microsoft.com/office/powerpoint/2010/main" val="2953672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77BA2-9623-40A2-8FE1-E517C449D42E}"/>
              </a:ext>
            </a:extLst>
          </p:cNvPr>
          <p:cNvSpPr txBox="1"/>
          <p:nvPr/>
        </p:nvSpPr>
        <p:spPr>
          <a:xfrm>
            <a:off x="145775" y="783712"/>
            <a:ext cx="4002155" cy="338554"/>
          </a:xfrm>
          <a:prstGeom prst="rect">
            <a:avLst/>
          </a:prstGeom>
          <a:solidFill>
            <a:schemeClr val="accent2">
              <a:lumMod val="40000"/>
              <a:lumOff val="60000"/>
            </a:schemeClr>
          </a:solidFill>
        </p:spPr>
        <p:txBody>
          <a:bodyPr wrap="square" rtlCol="0">
            <a:spAutoFit/>
          </a:bodyPr>
          <a:lstStyle/>
          <a:p>
            <a:pPr algn="ctr"/>
            <a:r>
              <a:rPr lang="en-US" sz="1600" b="1" dirty="0"/>
              <a:t>TECHNOLOGICAL MATURITIES</a:t>
            </a:r>
            <a:endParaRPr lang="en-IN" sz="1600" b="1" dirty="0"/>
          </a:p>
        </p:txBody>
      </p:sp>
      <p:graphicFrame>
        <p:nvGraphicFramePr>
          <p:cNvPr id="4" name="Table 4">
            <a:extLst>
              <a:ext uri="{FF2B5EF4-FFF2-40B4-BE49-F238E27FC236}">
                <a16:creationId xmlns:a16="http://schemas.microsoft.com/office/drawing/2014/main" id="{B759981A-F536-4E6C-A7C1-731101AA434D}"/>
              </a:ext>
            </a:extLst>
          </p:cNvPr>
          <p:cNvGraphicFramePr>
            <a:graphicFrameLocks noGrp="1"/>
          </p:cNvGraphicFramePr>
          <p:nvPr/>
        </p:nvGraphicFramePr>
        <p:xfrm>
          <a:off x="145775" y="1582530"/>
          <a:ext cx="8428382" cy="2879256"/>
        </p:xfrm>
        <a:graphic>
          <a:graphicData uri="http://schemas.openxmlformats.org/drawingml/2006/table">
            <a:tbl>
              <a:tblPr firstRow="1" bandRow="1">
                <a:tableStyleId>{073A0DAA-6AF3-43AB-8588-CEC1D06C72B9}</a:tableStyleId>
              </a:tblPr>
              <a:tblGrid>
                <a:gridCol w="4725003">
                  <a:extLst>
                    <a:ext uri="{9D8B030D-6E8A-4147-A177-3AD203B41FA5}">
                      <a16:colId xmlns:a16="http://schemas.microsoft.com/office/drawing/2014/main" val="595782644"/>
                    </a:ext>
                  </a:extLst>
                </a:gridCol>
                <a:gridCol w="3703379">
                  <a:extLst>
                    <a:ext uri="{9D8B030D-6E8A-4147-A177-3AD203B41FA5}">
                      <a16:colId xmlns:a16="http://schemas.microsoft.com/office/drawing/2014/main" val="1235797094"/>
                    </a:ext>
                  </a:extLst>
                </a:gridCol>
              </a:tblGrid>
              <a:tr h="370840">
                <a:tc>
                  <a:txBody>
                    <a:bodyPr/>
                    <a:lstStyle/>
                    <a:p>
                      <a:pPr algn="ctr"/>
                      <a:r>
                        <a:rPr lang="en-US" dirty="0"/>
                        <a:t>Technology</a:t>
                      </a:r>
                      <a:endParaRPr lang="en-IN" dirty="0"/>
                    </a:p>
                  </a:txBody>
                  <a:tcPr/>
                </a:tc>
                <a:tc>
                  <a:txBody>
                    <a:bodyPr/>
                    <a:lstStyle/>
                    <a:p>
                      <a:pPr algn="ctr"/>
                      <a:r>
                        <a:rPr lang="en-US" dirty="0"/>
                        <a:t>Status</a:t>
                      </a:r>
                      <a:endParaRPr lang="en-IN" dirty="0"/>
                    </a:p>
                  </a:txBody>
                  <a:tcPr/>
                </a:tc>
                <a:extLst>
                  <a:ext uri="{0D108BD9-81ED-4DB2-BD59-A6C34878D82A}">
                    <a16:rowId xmlns:a16="http://schemas.microsoft.com/office/drawing/2014/main" val="2720399928"/>
                  </a:ext>
                </a:extLst>
              </a:tr>
              <a:tr h="776577">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u="none" dirty="0"/>
                        <a:t>Reaction </a:t>
                      </a:r>
                      <a:r>
                        <a:rPr lang="en-US" sz="1800" b="0" u="none"/>
                        <a:t>of copper </a:t>
                      </a:r>
                      <a:r>
                        <a:rPr lang="en-US" sz="1800" b="0" u="none" dirty="0"/>
                        <a:t>scrap with </a:t>
                      </a:r>
                      <a:r>
                        <a:rPr lang="en-US" sz="1800" b="0" u="none" dirty="0" err="1"/>
                        <a:t>sulphuric</a:t>
                      </a:r>
                      <a:r>
                        <a:rPr lang="en-US" sz="1800" b="0" u="none" dirty="0"/>
                        <a:t> acid</a:t>
                      </a:r>
                      <a:endParaRPr lang="en-US" sz="1800" b="0" i="0" u="none" dirty="0"/>
                    </a:p>
                  </a:txBody>
                  <a:tcPr/>
                </a:tc>
                <a:tc>
                  <a:txBody>
                    <a:bodyPr/>
                    <a:lstStyle/>
                    <a:p>
                      <a:pPr algn="ctr"/>
                      <a:r>
                        <a:rPr lang="en-US" dirty="0"/>
                        <a:t>Widely used Commercial method</a:t>
                      </a:r>
                      <a:endParaRPr lang="en-IN" dirty="0"/>
                    </a:p>
                  </a:txBody>
                  <a:tcPr/>
                </a:tc>
                <a:extLst>
                  <a:ext uri="{0D108BD9-81ED-4DB2-BD59-A6C34878D82A}">
                    <a16:rowId xmlns:a16="http://schemas.microsoft.com/office/drawing/2014/main" val="3383070131"/>
                  </a:ext>
                </a:extLst>
              </a:tr>
              <a:tr h="768626">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800" b="0" u="none" dirty="0"/>
                        <a:t>Reaction of copper scrap with </a:t>
                      </a:r>
                      <a:r>
                        <a:rPr lang="en-US" sz="1800" b="0" u="none" dirty="0" err="1"/>
                        <a:t>sulphur</a:t>
                      </a:r>
                      <a:r>
                        <a:rPr lang="en-US" sz="1800" b="0" u="none" dirty="0"/>
                        <a:t> </a:t>
                      </a:r>
                      <a:endParaRPr lang="en-US" sz="1800" b="0" i="0" u="none" dirty="0"/>
                    </a:p>
                  </a:txBody>
                  <a:tcPr/>
                </a:tc>
                <a:tc>
                  <a:txBody>
                    <a:bodyPr/>
                    <a:lstStyle/>
                    <a:p>
                      <a:pPr algn="ctr"/>
                      <a:r>
                        <a:rPr lang="en-US" dirty="0"/>
                        <a:t>Widely used Commercial method</a:t>
                      </a:r>
                      <a:endParaRPr lang="en-IN" dirty="0"/>
                    </a:p>
                  </a:txBody>
                  <a:tcPr/>
                </a:tc>
                <a:extLst>
                  <a:ext uri="{0D108BD9-81ED-4DB2-BD59-A6C34878D82A}">
                    <a16:rowId xmlns:a16="http://schemas.microsoft.com/office/drawing/2014/main" val="3017163082"/>
                  </a:ext>
                </a:extLst>
              </a:tr>
              <a:tr h="477079">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800" b="0" u="none" dirty="0"/>
                        <a:t>Ammonia leaching process</a:t>
                      </a:r>
                      <a:endParaRPr lang="en-US" sz="1800" b="0" i="0" u="none" dirty="0"/>
                    </a:p>
                  </a:txBody>
                  <a:tcPr/>
                </a:tc>
                <a:tc>
                  <a:txBody>
                    <a:bodyPr/>
                    <a:lstStyle/>
                    <a:p>
                      <a:pPr algn="ctr"/>
                      <a:r>
                        <a:rPr lang="en-US" dirty="0"/>
                        <a:t>Patented method  (Pilot Scale)</a:t>
                      </a:r>
                      <a:endParaRPr lang="en-IN" dirty="0"/>
                    </a:p>
                  </a:txBody>
                  <a:tcPr/>
                </a:tc>
                <a:extLst>
                  <a:ext uri="{0D108BD9-81ED-4DB2-BD59-A6C34878D82A}">
                    <a16:rowId xmlns:a16="http://schemas.microsoft.com/office/drawing/2014/main" val="1851434964"/>
                  </a:ext>
                </a:extLst>
              </a:tr>
              <a:tr h="486134">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800" b="0" u="none" dirty="0"/>
                        <a:t>Electrochemical oxidation of metallic copper</a:t>
                      </a:r>
                      <a:endParaRPr lang="en-US" sz="1800" b="0" i="0" u="none" dirty="0"/>
                    </a:p>
                  </a:txBody>
                  <a:tcPr/>
                </a:tc>
                <a:tc>
                  <a:txBody>
                    <a:bodyPr/>
                    <a:lstStyle/>
                    <a:p>
                      <a:pPr algn="ctr"/>
                      <a:r>
                        <a:rPr lang="en-US" dirty="0"/>
                        <a:t>Pilot Scale method</a:t>
                      </a:r>
                      <a:endParaRPr lang="en-IN" dirty="0"/>
                    </a:p>
                  </a:txBody>
                  <a:tcPr/>
                </a:tc>
                <a:extLst>
                  <a:ext uri="{0D108BD9-81ED-4DB2-BD59-A6C34878D82A}">
                    <a16:rowId xmlns:a16="http://schemas.microsoft.com/office/drawing/2014/main" val="777656898"/>
                  </a:ext>
                </a:extLst>
              </a:tr>
            </a:tbl>
          </a:graphicData>
        </a:graphic>
      </p:graphicFrame>
      <p:sp>
        <p:nvSpPr>
          <p:cNvPr id="5" name="Title 1">
            <a:extLst>
              <a:ext uri="{FF2B5EF4-FFF2-40B4-BE49-F238E27FC236}">
                <a16:creationId xmlns:a16="http://schemas.microsoft.com/office/drawing/2014/main" id="{2C4F019F-127B-4E88-9D67-83147594EAE5}"/>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indent="0" algn="l" rtl="0" eaLnBrk="1" fontAlgn="auto" latinLnBrk="0" hangingPunct="1">
              <a:spcBef>
                <a:spcPts val="0"/>
              </a:spcBef>
              <a:spcAft>
                <a:spcPts val="0"/>
              </a:spcAft>
            </a:pPr>
            <a:r>
              <a:rPr lang="en-IN" sz="1600" b="1" i="0" u="none" strike="noStrike" kern="1200" dirty="0">
                <a:solidFill>
                  <a:srgbClr val="3B3838"/>
                </a:solidFill>
                <a:effectLst/>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endParaRPr lang="en-US" sz="1600" b="0" i="0" u="none" strike="noStrike" dirty="0">
              <a:effectLst/>
              <a:latin typeface="Arial" panose="020B0604020202020204" pitchFamily="34" charset="0"/>
            </a:endParaRPr>
          </a:p>
        </p:txBody>
      </p:sp>
    </p:spTree>
    <p:extLst>
      <p:ext uri="{BB962C8B-B14F-4D97-AF65-F5344CB8AC3E}">
        <p14:creationId xmlns:p14="http://schemas.microsoft.com/office/powerpoint/2010/main" val="1463687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4F019F-127B-4E88-9D67-83147594EAE5}"/>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indent="0" algn="l" rtl="0" eaLnBrk="1" fontAlgn="auto" latinLnBrk="0" hangingPunct="1">
              <a:spcBef>
                <a:spcPts val="0"/>
              </a:spcBef>
              <a:spcAft>
                <a:spcPts val="0"/>
              </a:spcAft>
            </a:pPr>
            <a:r>
              <a:rPr lang="en-IN" sz="1600" b="1" i="0" u="none" strike="noStrike" kern="1200" dirty="0">
                <a:solidFill>
                  <a:srgbClr val="3B3838"/>
                </a:solidFill>
                <a:effectLst/>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endParaRPr lang="en-US" sz="1600" b="0" i="0" u="none" strike="noStrike" dirty="0">
              <a:effectLst/>
              <a:latin typeface="Arial" panose="020B0604020202020204" pitchFamily="34" charset="0"/>
            </a:endParaRPr>
          </a:p>
        </p:txBody>
      </p:sp>
    </p:spTree>
    <p:extLst>
      <p:ext uri="{BB962C8B-B14F-4D97-AF65-F5344CB8AC3E}">
        <p14:creationId xmlns:p14="http://schemas.microsoft.com/office/powerpoint/2010/main" val="3016594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FD5ACB-2B2D-4E8F-A84E-C635B58084CA}"/>
              </a:ext>
            </a:extLst>
          </p:cNvPr>
          <p:cNvSpPr/>
          <p:nvPr/>
        </p:nvSpPr>
        <p:spPr>
          <a:xfrm>
            <a:off x="211977" y="5433391"/>
            <a:ext cx="8668581" cy="108364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350" dirty="0">
                <a:solidFill>
                  <a:schemeClr val="tx1"/>
                </a:solidFill>
              </a:rPr>
              <a:t>The increasing demand of copper sulphate from agricultural and animal husbandry industry as a fungicide, herbicide or pesticide drives the overall Southeast Asia market. The profit margin varies in different countries due to availability of raw material, demand from the end – user industries, presence of coal mines as copper is produced from mining operations, therefore Indonesia and Malaysia are the two major countries where higher profit margins occurs.</a:t>
            </a:r>
          </a:p>
        </p:txBody>
      </p:sp>
      <p:sp>
        <p:nvSpPr>
          <p:cNvPr id="12" name="Rectangle 11">
            <a:extLst>
              <a:ext uri="{FF2B5EF4-FFF2-40B4-BE49-F238E27FC236}">
                <a16:creationId xmlns:a16="http://schemas.microsoft.com/office/drawing/2014/main" id="{DB7A789A-118B-40F0-A564-D37CB5CA07E2}"/>
              </a:ext>
            </a:extLst>
          </p:cNvPr>
          <p:cNvSpPr/>
          <p:nvPr/>
        </p:nvSpPr>
        <p:spPr>
          <a:xfrm>
            <a:off x="239071" y="5124145"/>
            <a:ext cx="8668581" cy="149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1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1C6A5C98-8C05-4EB4-9B62-41F3B5A7C14B}"/>
              </a:ext>
            </a:extLst>
          </p:cNvPr>
          <p:cNvSpPr txBox="1"/>
          <p:nvPr/>
        </p:nvSpPr>
        <p:spPr>
          <a:xfrm>
            <a:off x="159025" y="705943"/>
            <a:ext cx="8809041" cy="299313"/>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XX: Copper Sulphate Margin Analysis, 2016-2030F</a:t>
            </a:r>
          </a:p>
        </p:txBody>
      </p:sp>
      <p:sp>
        <p:nvSpPr>
          <p:cNvPr id="5" name="TextBox 4">
            <a:extLst>
              <a:ext uri="{FF2B5EF4-FFF2-40B4-BE49-F238E27FC236}">
                <a16:creationId xmlns:a16="http://schemas.microsoft.com/office/drawing/2014/main" id="{4A5918F9-6C80-4680-BC8E-EDD2C8CED321}"/>
              </a:ext>
            </a:extLst>
          </p:cNvPr>
          <p:cNvSpPr txBox="1"/>
          <p:nvPr/>
        </p:nvSpPr>
        <p:spPr>
          <a:xfrm>
            <a:off x="5477946" y="4673528"/>
            <a:ext cx="3498574"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ChemAnalyst</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39FA05FF-F264-42D7-B6C2-D5AC1AD14920}"/>
              </a:ext>
            </a:extLst>
          </p:cNvPr>
          <p:cNvGraphicFramePr/>
          <p:nvPr/>
        </p:nvGraphicFramePr>
        <p:xfrm>
          <a:off x="79517" y="950865"/>
          <a:ext cx="4863547" cy="4474204"/>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077F066C-D475-4B14-A434-BD325F2508F7}"/>
              </a:ext>
            </a:extLst>
          </p:cNvPr>
          <p:cNvCxnSpPr>
            <a:cxnSpLocks/>
          </p:cNvCxnSpPr>
          <p:nvPr/>
        </p:nvCxnSpPr>
        <p:spPr>
          <a:xfrm>
            <a:off x="3385932" y="1630017"/>
            <a:ext cx="102704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0F7C7B5-96FE-4596-8EC3-CC434E212CFA}"/>
              </a:ext>
            </a:extLst>
          </p:cNvPr>
          <p:cNvCxnSpPr>
            <a:cxnSpLocks/>
          </p:cNvCxnSpPr>
          <p:nvPr/>
        </p:nvCxnSpPr>
        <p:spPr>
          <a:xfrm>
            <a:off x="3392558" y="4121426"/>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5A3C808-1EA4-47CA-9251-1392EE6ADC91}"/>
              </a:ext>
            </a:extLst>
          </p:cNvPr>
          <p:cNvCxnSpPr>
            <a:cxnSpLocks/>
          </p:cNvCxnSpPr>
          <p:nvPr/>
        </p:nvCxnSpPr>
        <p:spPr>
          <a:xfrm>
            <a:off x="3412436" y="2519861"/>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9526A9A-B9FC-4A99-8946-D26110905056}"/>
              </a:ext>
            </a:extLst>
          </p:cNvPr>
          <p:cNvCxnSpPr>
            <a:cxnSpLocks/>
          </p:cNvCxnSpPr>
          <p:nvPr/>
        </p:nvCxnSpPr>
        <p:spPr>
          <a:xfrm>
            <a:off x="543341" y="1260110"/>
            <a:ext cx="0"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3C27E4-6154-4216-B121-171061D03030}"/>
              </a:ext>
            </a:extLst>
          </p:cNvPr>
          <p:cNvCxnSpPr>
            <a:cxnSpLocks/>
          </p:cNvCxnSpPr>
          <p:nvPr/>
        </p:nvCxnSpPr>
        <p:spPr>
          <a:xfrm>
            <a:off x="556594" y="3138136"/>
            <a:ext cx="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Diagonal Corners Rounded 21">
            <a:extLst>
              <a:ext uri="{FF2B5EF4-FFF2-40B4-BE49-F238E27FC236}">
                <a16:creationId xmlns:a16="http://schemas.microsoft.com/office/drawing/2014/main" id="{7E594ACE-B7AF-4A6D-856F-EECD2672776E}"/>
              </a:ext>
            </a:extLst>
          </p:cNvPr>
          <p:cNvSpPr/>
          <p:nvPr/>
        </p:nvSpPr>
        <p:spPr>
          <a:xfrm>
            <a:off x="4452731" y="992809"/>
            <a:ext cx="4558747" cy="968514"/>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profit margins generally ranges from 10-15% of the actual selling price of the copper sulphate. The profit margin varies with the amount of order quantity generally increases with the increase in the quantity ordered. The margin varies depending on the type of purity level and the specification of copper sulphate.</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Rectangle: Diagonal Corners Rounded 22">
            <a:extLst>
              <a:ext uri="{FF2B5EF4-FFF2-40B4-BE49-F238E27FC236}">
                <a16:creationId xmlns:a16="http://schemas.microsoft.com/office/drawing/2014/main" id="{992BE010-2DD1-498D-B50E-BFED6FEFD800}"/>
              </a:ext>
            </a:extLst>
          </p:cNvPr>
          <p:cNvSpPr/>
          <p:nvPr/>
        </p:nvSpPr>
        <p:spPr>
          <a:xfrm>
            <a:off x="4452730" y="2092259"/>
            <a:ext cx="4558747" cy="149583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variable cost generally varies from 15-20%. Distributor plays an important role in copper sulphate value chain due to presence of large number of unorganized copper sulphate players in industry. The variable cost generally works on the principle of economies of scale. With higher operating rate, cost associated with it reduces per unit and thus the likelihoods to earn more margin increases. This</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costs generally include the machinery operability cost ,electricity, etc.</a:t>
            </a:r>
            <a:endPar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457200" rtl="0" eaLnBrk="1" fontAlgn="auto" latinLnBrk="0" hangingPunct="1">
              <a:spcBef>
                <a:spcPts val="0"/>
              </a:spcBef>
              <a:spcAft>
                <a:spcPts val="0"/>
              </a:spcAft>
              <a:buClrTx/>
              <a:buSzTx/>
              <a:tabLst/>
              <a:defRP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Diagonal Corners Rounded 23">
            <a:extLst>
              <a:ext uri="{FF2B5EF4-FFF2-40B4-BE49-F238E27FC236}">
                <a16:creationId xmlns:a16="http://schemas.microsoft.com/office/drawing/2014/main" id="{B12A696A-BEE9-4F6B-B652-83D7017ABB5F}"/>
              </a:ext>
            </a:extLst>
          </p:cNvPr>
          <p:cNvSpPr/>
          <p:nvPr/>
        </p:nvSpPr>
        <p:spPr>
          <a:xfrm>
            <a:off x="4448944" y="3720701"/>
            <a:ext cx="4562533" cy="84516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raw material costs may vary from grade to grade and complexity of system insulation. The raw material cost generally lies  around 65-70%. Raw Material costs includes the costs of raw material, labelling, manpower etc.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C2CBC967-F4E4-47F4-B500-EC7AB3FA9EE9}"/>
              </a:ext>
            </a:extLst>
          </p:cNvPr>
          <p:cNvSpPr txBox="1"/>
          <p:nvPr/>
        </p:nvSpPr>
        <p:spPr>
          <a:xfrm>
            <a:off x="3528394" y="1260110"/>
            <a:ext cx="626163" cy="246221"/>
          </a:xfrm>
          <a:prstGeom prst="rect">
            <a:avLst/>
          </a:prstGeom>
          <a:noFill/>
          <a:ln>
            <a:solidFill>
              <a:schemeClr val="tx1"/>
            </a:solidFill>
            <a:prstDash val="sysDot"/>
          </a:ln>
        </p:spPr>
        <p:txBody>
          <a:bodyPr wrap="square" rtlCol="0">
            <a:spAutoFit/>
          </a:bodyPr>
          <a:lstStyle/>
          <a:p>
            <a:pPr algn="ctr"/>
            <a:r>
              <a:rPr lang="en-US" sz="1000" dirty="0"/>
              <a:t>10-15%</a:t>
            </a:r>
          </a:p>
        </p:txBody>
      </p:sp>
      <p:sp>
        <p:nvSpPr>
          <p:cNvPr id="28" name="TextBox 27">
            <a:extLst>
              <a:ext uri="{FF2B5EF4-FFF2-40B4-BE49-F238E27FC236}">
                <a16:creationId xmlns:a16="http://schemas.microsoft.com/office/drawing/2014/main" id="{87D623C9-8BBE-47F2-9196-99B6E45CB9E4}"/>
              </a:ext>
            </a:extLst>
          </p:cNvPr>
          <p:cNvSpPr txBox="1"/>
          <p:nvPr/>
        </p:nvSpPr>
        <p:spPr>
          <a:xfrm>
            <a:off x="3485327" y="3769453"/>
            <a:ext cx="669230" cy="246221"/>
          </a:xfrm>
          <a:prstGeom prst="rect">
            <a:avLst/>
          </a:prstGeom>
          <a:noFill/>
          <a:ln>
            <a:solidFill>
              <a:schemeClr val="tx1"/>
            </a:solidFill>
            <a:prstDash val="sysDot"/>
          </a:ln>
        </p:spPr>
        <p:txBody>
          <a:bodyPr wrap="square" rtlCol="0">
            <a:spAutoFit/>
          </a:bodyPr>
          <a:lstStyle/>
          <a:p>
            <a:pPr algn="ctr"/>
            <a:r>
              <a:rPr lang="en-US" sz="1000" dirty="0"/>
              <a:t>65-70%</a:t>
            </a:r>
          </a:p>
        </p:txBody>
      </p:sp>
      <p:sp>
        <p:nvSpPr>
          <p:cNvPr id="30" name="TextBox 29">
            <a:extLst>
              <a:ext uri="{FF2B5EF4-FFF2-40B4-BE49-F238E27FC236}">
                <a16:creationId xmlns:a16="http://schemas.microsoft.com/office/drawing/2014/main" id="{9DCE1E19-2970-4198-AE3D-1297457BF5B3}"/>
              </a:ext>
            </a:extLst>
          </p:cNvPr>
          <p:cNvSpPr txBox="1"/>
          <p:nvPr/>
        </p:nvSpPr>
        <p:spPr>
          <a:xfrm>
            <a:off x="3528394" y="2116757"/>
            <a:ext cx="626163" cy="246221"/>
          </a:xfrm>
          <a:prstGeom prst="rect">
            <a:avLst/>
          </a:prstGeom>
          <a:noFill/>
          <a:ln>
            <a:solidFill>
              <a:schemeClr val="tx1"/>
            </a:solidFill>
            <a:prstDash val="sysDot"/>
          </a:ln>
        </p:spPr>
        <p:txBody>
          <a:bodyPr wrap="square" rtlCol="0">
            <a:spAutoFit/>
          </a:bodyPr>
          <a:lstStyle/>
          <a:p>
            <a:pPr algn="ctr"/>
            <a:r>
              <a:rPr lang="en-US" sz="1000" dirty="0"/>
              <a:t>15-20%</a:t>
            </a:r>
          </a:p>
        </p:txBody>
      </p:sp>
      <p:sp>
        <p:nvSpPr>
          <p:cNvPr id="27" name="Text Placeholder 2">
            <a:extLst>
              <a:ext uri="{FF2B5EF4-FFF2-40B4-BE49-F238E27FC236}">
                <a16:creationId xmlns:a16="http://schemas.microsoft.com/office/drawing/2014/main" id="{06D31BCF-8E47-4C84-9B33-A73F7A3092E8}"/>
              </a:ext>
            </a:extLst>
          </p:cNvPr>
          <p:cNvSpPr txBox="1">
            <a:spLocks/>
          </p:cNvSpPr>
          <p:nvPr/>
        </p:nvSpPr>
        <p:spPr>
          <a:xfrm>
            <a:off x="164830" y="232384"/>
            <a:ext cx="7863840"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ea typeface="Verdana" panose="020B0604030504040204" pitchFamily="34" charset="0"/>
              </a:rPr>
              <a:t>Copper Sulphate Margin Analysis, 2016-2030F </a:t>
            </a:r>
          </a:p>
        </p:txBody>
      </p:sp>
    </p:spTree>
    <p:extLst>
      <p:ext uri="{BB962C8B-B14F-4D97-AF65-F5344CB8AC3E}">
        <p14:creationId xmlns:p14="http://schemas.microsoft.com/office/powerpoint/2010/main" val="513871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picture containing object, chessman, sky, table&#10;&#10;Description automatically generated">
            <a:extLst>
              <a:ext uri="{FF2B5EF4-FFF2-40B4-BE49-F238E27FC236}">
                <a16:creationId xmlns:a16="http://schemas.microsoft.com/office/drawing/2014/main" id="{2E2B938A-66EE-42EB-80DF-A439EE23CFE6}"/>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COMPETITIVE LANDSCAPE </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DA7C-5A2C-4BE7-A3E0-D6B5A88DBBBF}"/>
              </a:ext>
            </a:extLst>
          </p:cNvPr>
          <p:cNvSpPr>
            <a:spLocks noGrp="1"/>
          </p:cNvSpPr>
          <p:nvPr>
            <p:ph type="ctrTitle" idx="4294967295"/>
          </p:nvPr>
        </p:nvSpPr>
        <p:spPr>
          <a:xfrm>
            <a:off x="173936" y="305546"/>
            <a:ext cx="8187669" cy="296684"/>
          </a:xfrm>
          <a:prstGeom prst="rect">
            <a:avLst/>
          </a:prstGeo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Supplier</a:t>
            </a:r>
          </a:p>
        </p:txBody>
      </p:sp>
      <p:graphicFrame>
        <p:nvGraphicFramePr>
          <p:cNvPr id="4" name="Table 4">
            <a:extLst>
              <a:ext uri="{FF2B5EF4-FFF2-40B4-BE49-F238E27FC236}">
                <a16:creationId xmlns:a16="http://schemas.microsoft.com/office/drawing/2014/main" id="{DFA6F027-D2A6-4602-B41A-15E3F6683DBF}"/>
              </a:ext>
            </a:extLst>
          </p:cNvPr>
          <p:cNvGraphicFramePr>
            <a:graphicFrameLocks noGrp="1"/>
          </p:cNvGraphicFramePr>
          <p:nvPr/>
        </p:nvGraphicFramePr>
        <p:xfrm>
          <a:off x="266700" y="954157"/>
          <a:ext cx="8458200" cy="5314120"/>
        </p:xfrm>
        <a:graphic>
          <a:graphicData uri="http://schemas.openxmlformats.org/drawingml/2006/table">
            <a:tbl>
              <a:tblPr firstRow="1" bandRow="1">
                <a:tableStyleId>{74C1A8A3-306A-4EB7-A6B1-4F7E0EB9C5D6}</a:tableStyleId>
              </a:tblPr>
              <a:tblGrid>
                <a:gridCol w="2819399">
                  <a:extLst>
                    <a:ext uri="{9D8B030D-6E8A-4147-A177-3AD203B41FA5}">
                      <a16:colId xmlns:a16="http://schemas.microsoft.com/office/drawing/2014/main" val="1778903140"/>
                    </a:ext>
                  </a:extLst>
                </a:gridCol>
                <a:gridCol w="3033821">
                  <a:extLst>
                    <a:ext uri="{9D8B030D-6E8A-4147-A177-3AD203B41FA5}">
                      <a16:colId xmlns:a16="http://schemas.microsoft.com/office/drawing/2014/main" val="214587424"/>
                    </a:ext>
                  </a:extLst>
                </a:gridCol>
                <a:gridCol w="2604980">
                  <a:extLst>
                    <a:ext uri="{9D8B030D-6E8A-4147-A177-3AD203B41FA5}">
                      <a16:colId xmlns:a16="http://schemas.microsoft.com/office/drawing/2014/main" val="791290639"/>
                    </a:ext>
                  </a:extLst>
                </a:gridCol>
              </a:tblGrid>
              <a:tr h="997709">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Industrial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Reagent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369632"/>
                  </a:ext>
                </a:extLst>
              </a:tr>
              <a:tr h="1092729">
                <a:tc>
                  <a:txBody>
                    <a:bodyPr/>
                    <a:lstStyle/>
                    <a:p>
                      <a:pPr algn="ct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362644"/>
                  </a:ext>
                </a:extLst>
              </a:tr>
              <a:tr h="658145">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93126"/>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346400"/>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410211"/>
                  </a:ext>
                </a:extLst>
              </a:tr>
              <a:tr h="855179">
                <a:tc>
                  <a:txBody>
                    <a:bodyPr/>
                    <a:lstStyle/>
                    <a:p>
                      <a:pPr algn="ct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956742"/>
                  </a:ext>
                </a:extLst>
              </a:tr>
            </a:tbl>
          </a:graphicData>
        </a:graphic>
      </p:graphicFrame>
    </p:spTree>
    <p:extLst>
      <p:ext uri="{BB962C8B-B14F-4D97-AF65-F5344CB8AC3E}">
        <p14:creationId xmlns:p14="http://schemas.microsoft.com/office/powerpoint/2010/main" val="19136403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759-53DB-4812-B923-404C5C5E32BB}"/>
              </a:ext>
            </a:extLst>
          </p:cNvPr>
          <p:cNvSpPr>
            <a:spLocks noGrp="1"/>
          </p:cNvSpPr>
          <p:nvPr>
            <p:ph type="title"/>
          </p:nvPr>
        </p:nvSpPr>
        <p:spPr>
          <a:xfrm>
            <a:off x="185533" y="326518"/>
            <a:ext cx="8091281" cy="296684"/>
          </a:xfr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Grade </a:t>
            </a:r>
          </a:p>
        </p:txBody>
      </p:sp>
      <p:graphicFrame>
        <p:nvGraphicFramePr>
          <p:cNvPr id="4" name="Table 4">
            <a:extLst>
              <a:ext uri="{FF2B5EF4-FFF2-40B4-BE49-F238E27FC236}">
                <a16:creationId xmlns:a16="http://schemas.microsoft.com/office/drawing/2014/main" id="{166D4889-5787-4539-994B-E93AA238390F}"/>
              </a:ext>
            </a:extLst>
          </p:cNvPr>
          <p:cNvGraphicFramePr>
            <a:graphicFrameLocks noGrp="1"/>
          </p:cNvGraphicFramePr>
          <p:nvPr>
            <p:ph idx="1"/>
          </p:nvPr>
        </p:nvGraphicFramePr>
        <p:xfrm>
          <a:off x="291549" y="954156"/>
          <a:ext cx="8454886" cy="5115339"/>
        </p:xfrm>
        <a:graphic>
          <a:graphicData uri="http://schemas.openxmlformats.org/drawingml/2006/table">
            <a:tbl>
              <a:tblPr firstRow="1" bandRow="1">
                <a:tableStyleId>{BDBED569-4797-4DF1-A0F4-6AAB3CD982D8}</a:tableStyleId>
              </a:tblPr>
              <a:tblGrid>
                <a:gridCol w="1613371">
                  <a:extLst>
                    <a:ext uri="{9D8B030D-6E8A-4147-A177-3AD203B41FA5}">
                      <a16:colId xmlns:a16="http://schemas.microsoft.com/office/drawing/2014/main" val="975580350"/>
                    </a:ext>
                  </a:extLst>
                </a:gridCol>
                <a:gridCol w="1204923">
                  <a:extLst>
                    <a:ext uri="{9D8B030D-6E8A-4147-A177-3AD203B41FA5}">
                      <a16:colId xmlns:a16="http://schemas.microsoft.com/office/drawing/2014/main" val="2072704165"/>
                    </a:ext>
                  </a:extLst>
                </a:gridCol>
                <a:gridCol w="1409148">
                  <a:extLst>
                    <a:ext uri="{9D8B030D-6E8A-4147-A177-3AD203B41FA5}">
                      <a16:colId xmlns:a16="http://schemas.microsoft.com/office/drawing/2014/main" val="2864529620"/>
                    </a:ext>
                  </a:extLst>
                </a:gridCol>
                <a:gridCol w="1409148">
                  <a:extLst>
                    <a:ext uri="{9D8B030D-6E8A-4147-A177-3AD203B41FA5}">
                      <a16:colId xmlns:a16="http://schemas.microsoft.com/office/drawing/2014/main" val="1107843597"/>
                    </a:ext>
                  </a:extLst>
                </a:gridCol>
                <a:gridCol w="1409148">
                  <a:extLst>
                    <a:ext uri="{9D8B030D-6E8A-4147-A177-3AD203B41FA5}">
                      <a16:colId xmlns:a16="http://schemas.microsoft.com/office/drawing/2014/main" val="2984901705"/>
                    </a:ext>
                  </a:extLst>
                </a:gridCol>
                <a:gridCol w="1409148">
                  <a:extLst>
                    <a:ext uri="{9D8B030D-6E8A-4147-A177-3AD203B41FA5}">
                      <a16:colId xmlns:a16="http://schemas.microsoft.com/office/drawing/2014/main" val="3823478578"/>
                    </a:ext>
                  </a:extLst>
                </a:gridCol>
              </a:tblGrid>
              <a:tr h="1085586">
                <a:tc>
                  <a:txBody>
                    <a:bodyPr/>
                    <a:lstStyle/>
                    <a:p>
                      <a:pPr algn="ct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Grade Name</a:t>
                      </a:r>
                    </a:p>
                  </a:txBody>
                  <a:tcPr anchor="ctr">
                    <a:solidFill>
                      <a:srgbClr val="0070C0"/>
                    </a:solidFill>
                  </a:tcPr>
                </a:tc>
                <a:tc>
                  <a:txBody>
                    <a:bodyPr/>
                    <a:lstStyle/>
                    <a:p>
                      <a:pPr algn="ct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Resilient</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Mix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Sdn</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Bhd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extLst>
                  <a:ext uri="{0D108BD9-81ED-4DB2-BD59-A6C34878D82A}">
                    <a16:rowId xmlns:a16="http://schemas.microsoft.com/office/drawing/2014/main" val="1429903133"/>
                  </a:ext>
                </a:extLst>
              </a:tr>
              <a:tr h="1496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Industrial (25%)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9324696"/>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Grade(23%)</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22632177"/>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Grade(24.5%)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44579175"/>
                  </a:ext>
                </a:extLst>
              </a:tr>
            </a:tbl>
          </a:graphicData>
        </a:graphic>
      </p:graphicFrame>
    </p:spTree>
    <p:extLst>
      <p:ext uri="{BB962C8B-B14F-4D97-AF65-F5344CB8AC3E}">
        <p14:creationId xmlns:p14="http://schemas.microsoft.com/office/powerpoint/2010/main" val="1966426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Benzoic Acid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Ipa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Isopropyl Alcohol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Fumaric Acid</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Pbtc</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Choline Chloride 60% Corn Cob</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2000 and is a leading manufacturer of copper sulphate and is specialized in the supply of various industrial and specialty chemicals to different industries in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headquarters in Singapore.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been serving chemicals for more than 50 years and has presence of around 15 years in Indonesia.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a strong research &amp; development strength with technical research &amp; development center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its products in different segments, i.e., for industry, for food, for chemical functions, for pharmacy and essential oils.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expanded its business fields to food and pharmaceuticals industries in 2012.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expanded its business scope to tire division in 2014.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the 1990s, the company also expanded its business in various other countries in South-east Asia.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paint, coating &amp; ink, textile, adhesive, water treatment, oil &amp; gas, metal treatment and feed.</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Lam Seng Hang Indonesia. PT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61021" y="434373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http://lsh-indonesia.com/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4443763"/>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Cyber 2, Tower, Blok X5 No. 13, 12950 RT.7/RW.2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Timur Kota Jakarta Selatan DKI Jakarta ID 12950, Jl. H. R.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Rasuna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Said, RT.1/RW.2,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Kecamatan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Setiabudi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Kota Jakarta Selatan, Daerah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Khusus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Ibukota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12950,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29021438</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C701554C-FE52-4A61-A435-CABDEBFB59FD}"/>
              </a:ext>
            </a:extLst>
          </p:cNvPr>
          <p:cNvPicPr>
            <a:picLocks noChangeAspect="1"/>
          </p:cNvPicPr>
          <p:nvPr/>
        </p:nvPicPr>
        <p:blipFill>
          <a:blip r:embed="rId4"/>
          <a:stretch>
            <a:fillRect/>
          </a:stretch>
        </p:blipFill>
        <p:spPr>
          <a:xfrm>
            <a:off x="3519006" y="211462"/>
            <a:ext cx="1739806" cy="461309"/>
          </a:xfrm>
          <a:prstGeom prst="rect">
            <a:avLst/>
          </a:prstGeom>
        </p:spPr>
      </p:pic>
    </p:spTree>
    <p:extLst>
      <p:ext uri="{BB962C8B-B14F-4D97-AF65-F5344CB8AC3E}">
        <p14:creationId xmlns:p14="http://schemas.microsoft.com/office/powerpoint/2010/main" val="2512508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604921"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8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2006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Rojana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located in Ayutthaya Province, Thailand.</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one of the leading manufacturers in copper sulphate with annual capacity of 6000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focuses on product development, production and service, quality, safety and customer satisfaction.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company’s mission is to provide the product copper sulphate with international quality standards and competitive prices.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pentahydrate which has its applications in fertilizers in plantation, animal feed additive, wood fungicides, soil improvement, fishery and shrimp goods.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certified with 	ISO 9001 : 2015, CODEX : GMP, and FAMI - QS.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KCE Electronics Public Company Limited acquired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Chemtronic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Technology Co. Ltd. on October 2, 2012, which holds around 94.75% of shares.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certain specifications like purity with greater than 98%,  and lead with maximum 50 ppm.</a:t>
            </a: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4" y="35102"/>
            <a:ext cx="6005665" cy="637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Chemtronic</a:t>
            </a:r>
            <a:r>
              <a:rPr lang="en-US" sz="1400" b="1" dirty="0">
                <a:solidFill>
                  <a:sysClr val="windowText" lastClr="000000"/>
                </a:solidFill>
                <a:latin typeface="Arial" panose="020B0604020202020204" pitchFamily="34" charset="0"/>
                <a:cs typeface="Arial" panose="020B0604020202020204" pitchFamily="34" charset="0"/>
              </a:rPr>
              <a:t> Technology</a:t>
            </a:r>
          </a:p>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(Thailand) </a:t>
            </a:r>
            <a:r>
              <a:rPr lang="en-US" sz="1400" b="1" dirty="0" err="1">
                <a:solidFill>
                  <a:sysClr val="windowText" lastClr="000000"/>
                </a:solidFill>
                <a:latin typeface="Arial" panose="020B0604020202020204" pitchFamily="34" charset="0"/>
                <a:cs typeface="Arial" panose="020B0604020202020204" pitchFamily="34" charset="0"/>
              </a:rPr>
              <a:t>Co.,Ltd</a:t>
            </a:r>
            <a:r>
              <a:rPr lang="en-US" sz="1400" b="1" dirty="0">
                <a:solidFill>
                  <a:sysClr val="windowText" lastClr="000000"/>
                </a:solidFill>
                <a:latin typeface="Arial" panose="020B0604020202020204" pitchFamily="34" charset="0"/>
                <a:cs typeface="Arial" panose="020B0604020202020204" pitchFamily="34" charset="0"/>
              </a:rPr>
              <a: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Anastasios Papadopoulos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3358" y="5250093"/>
            <a:ext cx="657400" cy="4800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46965" y="5072657"/>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http://www.chemtronic-thai.com/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5304867"/>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28 1 Khan Ham,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Uthai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District,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Phra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Nakhon Si Ayutthaya 13210,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+66 35 719 674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0A5F3CE3-DAE7-49D4-9D3E-756B9D984055}"/>
              </a:ext>
            </a:extLst>
          </p:cNvPr>
          <p:cNvPicPr>
            <a:picLocks noChangeAspect="1"/>
          </p:cNvPicPr>
          <p:nvPr/>
        </p:nvPicPr>
        <p:blipFill>
          <a:blip r:embed="rId4"/>
          <a:stretch>
            <a:fillRect/>
          </a:stretch>
        </p:blipFill>
        <p:spPr>
          <a:xfrm>
            <a:off x="3615415" y="195910"/>
            <a:ext cx="2533594" cy="381000"/>
          </a:xfrm>
          <a:prstGeom prst="rect">
            <a:avLst/>
          </a:prstGeom>
        </p:spPr>
      </p:pic>
    </p:spTree>
    <p:extLst>
      <p:ext uri="{BB962C8B-B14F-4D97-AF65-F5344CB8AC3E}">
        <p14:creationId xmlns:p14="http://schemas.microsoft.com/office/powerpoint/2010/main" val="37007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4" name="Subtitle 5">
            <a:extLst>
              <a:ext uri="{FF2B5EF4-FFF2-40B4-BE49-F238E27FC236}">
                <a16:creationId xmlns:a16="http://schemas.microsoft.com/office/drawing/2014/main" id="{A464F027-6ED5-4F2C-8610-4F7410108521}"/>
              </a:ext>
            </a:extLst>
          </p:cNvPr>
          <p:cNvSpPr txBox="1">
            <a:spLocks/>
          </p:cNvSpPr>
          <p:nvPr/>
        </p:nvSpPr>
        <p:spPr>
          <a:xfrm>
            <a:off x="215899" y="678933"/>
            <a:ext cx="8569325" cy="5789737"/>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Respondents were asked about the current and future market growth rates, as well as market shares by </a:t>
            </a:r>
            <a:r>
              <a:rPr lang="en-IN" dirty="0">
                <a:solidFill>
                  <a:prstClr val="black"/>
                </a:solidFill>
              </a:rPr>
              <a:t>type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a:t>
            </a: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t>
            </a:r>
            <a:r>
              <a:rPr lang="en-IN" dirty="0">
                <a:solidFill>
                  <a:prstClr val="black"/>
                </a:solidFill>
              </a:rPr>
              <a:t>y grade, by country and by c</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ompany</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Calculation of Market Shares: </a:t>
            </a:r>
          </a:p>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shares</a:t>
            </a:r>
            <a:r>
              <a:rPr lang="en-IN" dirty="0">
                <a:solidFill>
                  <a:prstClr val="black"/>
                </a:solidFill>
              </a:rPr>
              <a:t> by type</a:t>
            </a:r>
            <a:r>
              <a:rPr lang="en-IN" dirty="0">
                <a:solidFill>
                  <a:srgbClr val="E7E6E6">
                    <a:lumMod val="25000"/>
                  </a:srgbClr>
                </a:solidFill>
              </a:rPr>
              <a:t>, </a:t>
            </a:r>
            <a:r>
              <a:rPr lang="en-IN" dirty="0">
                <a:solidFill>
                  <a:prstClr val="black"/>
                </a:solidFill>
              </a:rPr>
              <a:t>by end use, by grade, by country and by company were calculated based on the responses received through primary surveys with industry experts, in which the respondents were asked about the market shares of the leading Copper Sulphate supplier in South East Asia. The final shares were calculated by taking the geometric mean of the responses gathered from key opinion leaders after eliminating the outliers. Moreover, respondents were asked about the leading companies.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Forecasting: </a:t>
            </a:r>
          </a:p>
          <a:p>
            <a:pPr marL="171450" marR="0" lvl="0" indent="-171450" algn="just" defTabSz="914400" rtl="0" eaLnBrk="1" fontAlgn="auto" latinLnBrk="0" hangingPunct="1">
              <a:lnSpc>
                <a:spcPct val="250000"/>
              </a:lnSpc>
              <a:spcBef>
                <a:spcPts val="1000"/>
              </a:spcBef>
              <a:spcAft>
                <a:spcPts val="0"/>
              </a:spcAft>
              <a:buClrTx/>
              <a:buSzTx/>
              <a:buFontTx/>
              <a:buBlip>
                <a:blip r:embed="rId2"/>
              </a:buBlip>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ChemAnalyst performed periodical checks on data collected through the surveys with logical checks and analyzed the survey results in SPSS/Tableau Software.</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679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Phosphate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 Solution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Zinc Sulphate Monohydrate</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Gelatine</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Konjac Gum</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Isomalt</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Collagen Hydrolysate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August 1984 and has its headquarters in Taipei, Taiwan.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specialized in tariff barriers and in import/export.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complete business solution to chemical manufacturers in Taiwan from importing chemical raw material form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two divisions – Chemical and Food.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2002, the company established the food department with GELITA in extending the use of gelatin products into foods, drugs and supplements.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began the distribution of Cargill’s raw materials for food and supplements which provides quality raw materials to foreign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various chemicals like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Antimony Trioxide, Cobalt Oxide, Copper Sulphate Pentahydrate, Zinc Sulphate Heptahydrate, etc.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agriculture, livestock and poultry feed, water treatment, sewer treatment, chemicals, pigments, metals, wood preservative, mining, fertilizer, etc.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food division has different product lines, i.e., food ingredient, food additive, functional raw materials, etc. </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Buildmore</a:t>
            </a:r>
            <a:r>
              <a:rPr lang="en-US" sz="1400" b="1" dirty="0">
                <a:solidFill>
                  <a:sysClr val="windowText" lastClr="000000"/>
                </a:solidFill>
                <a:latin typeface="Arial" panose="020B0604020202020204" pitchFamily="34" charset="0"/>
                <a:cs typeface="Arial" panose="020B0604020202020204" pitchFamily="34" charset="0"/>
              </a:rPr>
              <a:t> Enterprise Co., Ltd</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55736" y="4298663"/>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531341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http://www.bm-group.tw/</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71320" y="5461891"/>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7F-2, No. 57, Fu-</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Hsing</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 Rd., Taipei, Taiwan, R.O.C.</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+886 -2- 2752－3137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109DB5F7-29A9-421B-90AE-5A444B523BD8}"/>
              </a:ext>
            </a:extLst>
          </p:cNvPr>
          <p:cNvPicPr>
            <a:picLocks noChangeAspect="1"/>
          </p:cNvPicPr>
          <p:nvPr/>
        </p:nvPicPr>
        <p:blipFill>
          <a:blip r:embed="rId4"/>
          <a:stretch>
            <a:fillRect/>
          </a:stretch>
        </p:blipFill>
        <p:spPr>
          <a:xfrm>
            <a:off x="3209925" y="151475"/>
            <a:ext cx="2724150" cy="514350"/>
          </a:xfrm>
          <a:prstGeom prst="rect">
            <a:avLst/>
          </a:prstGeom>
        </p:spPr>
      </p:pic>
    </p:spTree>
    <p:extLst>
      <p:ext uri="{BB962C8B-B14F-4D97-AF65-F5344CB8AC3E}">
        <p14:creationId xmlns:p14="http://schemas.microsoft.com/office/powerpoint/2010/main" val="1532659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69238"/>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was established in 1995 and has its headquarters in Tangerang,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specializes in the manufacturing of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having the annual production capacity of 1800 tons per year.</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purity of 97 +/- 0.5%.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in two major grades – Industrial and feed.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 in two forms- powder and crystalline.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for different applications like animal feed, fungicide, algicide, electroplating herbicide, as fertilizer and in industrial manufacturing.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copper sulphate with specifications like Fe – 50 ppm, Pb – 30 ppm, As – 5 ppm, Cd – 5 ppm, Hg – 5 ppm, Cr – 5 ppm and Cu – 24.5% min purity.</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packing details of the product include 25 Kg/Bag or 1 MT/ Jumbo Bag.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No.of employees as of 31 March 2021 are 40</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Fajar</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Zippindo</a:t>
            </a:r>
            <a:r>
              <a:rPr lang="en-US" sz="1400" b="1" dirty="0">
                <a:solidFill>
                  <a:sysClr val="windowText" lastClr="000000"/>
                </a:solidFill>
                <a:latin typeface="Arial" panose="020B0604020202020204" pitchFamily="34" charset="0"/>
                <a:cs typeface="Arial" panose="020B0604020202020204" pitchFamily="34" charset="0"/>
              </a:rPr>
              <a:t>. PT</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87512" y="318680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(Key Account Personnel)</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594" y="5028400"/>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473049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481737" y="6289878"/>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https://www.zippindo88.com/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12336" y="4899096"/>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Jl.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Daan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Mogot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Km 19/22,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Jurumudi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Baru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Benda, Batu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Ceper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15122, RT.7/RW.3,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Kalideres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West Jakarta City, Jakarta 11840,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5407234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BE132B8-1EDD-45B9-BF36-70998DDFF1A6}"/>
              </a:ext>
            </a:extLst>
          </p:cNvPr>
          <p:cNvPicPr>
            <a:picLocks noChangeAspect="1"/>
          </p:cNvPicPr>
          <p:nvPr/>
        </p:nvPicPr>
        <p:blipFill>
          <a:blip r:embed="rId4"/>
          <a:stretch>
            <a:fillRect/>
          </a:stretch>
        </p:blipFill>
        <p:spPr>
          <a:xfrm>
            <a:off x="3392557" y="134797"/>
            <a:ext cx="1086677" cy="476656"/>
          </a:xfrm>
          <a:prstGeom prst="rect">
            <a:avLst/>
          </a:prstGeom>
        </p:spPr>
      </p:pic>
    </p:spTree>
    <p:extLst>
      <p:ext uri="{BB962C8B-B14F-4D97-AF65-F5344CB8AC3E}">
        <p14:creationId xmlns:p14="http://schemas.microsoft.com/office/powerpoint/2010/main" val="148410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Poly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Chloride</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30168" y="1245264"/>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the year 2005 and has its headquarters in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the largest manufacturer of Copper Sulphate Pentahydrate, Ferric Chloride, Ferrous Chloride, Poly Ammonium Chloride Liquid in Thailand.</a:t>
            </a:r>
          </a:p>
          <a:p>
            <a:pPr marL="171450" indent="-171450" algn="just" defTabSz="457200">
              <a:lnSpc>
                <a:spcPct val="19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also the major supplier of Chlorine, Sulfuric Acid (98%, 70%, 50%, 35%), Hydrochloric Acid (18%, 35%), Caustic Soda Solution (32% and 50%) and other chemicals.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many different end user industries, including dairy farming, animal feed, water treatment as an aquatic algaecide, food and pharmaceutical processing and pool chemicals.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various applications in different industries like plating and metal industry, auto parts industry, electronic industry, food and beverage industry, paper industry and many more.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supply ability of copper sulphate by the company is 1500 Tons/per month.</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products in 25 kg, 50 kg, or 1 MT net in PP woven bag with PE bag inner.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7" y="24531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da-DK" sz="1400" b="1" dirty="0">
                <a:solidFill>
                  <a:sysClr val="windowText" lastClr="000000"/>
                </a:solidFill>
                <a:latin typeface="Arial" panose="020B0604020202020204" pitchFamily="34" charset="0"/>
                <a:cs typeface="Arial" panose="020B0604020202020204" pitchFamily="34" charset="0"/>
              </a:rPr>
              <a:t>JL Chemtonic Co., Ltd.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23923" y="3491315"/>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728722" y="5136059"/>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490142" y="4730296"/>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283733" y="6250327"/>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http://www.jlchemtonic.com/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59631" y="4868933"/>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9/9 Moo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Dist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Rd.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Tumbol</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Amphoe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Mueang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74000,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0-3488-1246-7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06A1914-A208-49C3-AFEE-91E65206C10B}"/>
              </a:ext>
            </a:extLst>
          </p:cNvPr>
          <p:cNvPicPr>
            <a:picLocks noChangeAspect="1"/>
          </p:cNvPicPr>
          <p:nvPr/>
        </p:nvPicPr>
        <p:blipFill>
          <a:blip r:embed="rId4"/>
          <a:stretch>
            <a:fillRect/>
          </a:stretch>
        </p:blipFill>
        <p:spPr>
          <a:xfrm>
            <a:off x="3604590" y="217195"/>
            <a:ext cx="1232453" cy="409575"/>
          </a:xfrm>
          <a:prstGeom prst="rect">
            <a:avLst/>
          </a:prstGeom>
        </p:spPr>
      </p:pic>
    </p:spTree>
    <p:extLst>
      <p:ext uri="{BB962C8B-B14F-4D97-AF65-F5344CB8AC3E}">
        <p14:creationId xmlns:p14="http://schemas.microsoft.com/office/powerpoint/2010/main" val="30635038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5981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(REMIX)</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in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Penang, West Malaysia.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has a full facility to produce copper sulphate from pure copper metal.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usually produces two grades of Copper sulphate- feed and industrial grade.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According to different grades produced, the product is used in various applications such as mineral additive, wood preservative, agriculture, electroplating and as a catalyst in chemical industry.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capable of producing 5000 tons per annum of copper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copper sulphate produced by the company has excellent quality which provides free flowing crystal powder extended shelf life and full dryness which allows its usage as a dietary supplement in animal feed and poultry farm industries.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UN approved bags on shrink wrapped pallets of 1 ton.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98% purity with Iron content 100 ppm, Lead 20 ppm, and Nickel 20 ppm.</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 full facility to produce, reprocess, and distribute all grades of copper sulphate.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8" y="245312"/>
            <a:ext cx="300301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Resilient Mix </a:t>
            </a:r>
            <a:r>
              <a:rPr lang="en-US" sz="1400" b="1" dirty="0" err="1">
                <a:solidFill>
                  <a:sysClr val="windowText" lastClr="000000"/>
                </a:solidFill>
                <a:latin typeface="Arial" panose="020B0604020202020204" pitchFamily="34" charset="0"/>
                <a:cs typeface="Arial" panose="020B0604020202020204" pitchFamily="34" charset="0"/>
              </a:rPr>
              <a:t>Sdn</a:t>
            </a:r>
            <a:r>
              <a:rPr lang="en-US" sz="1400" b="1" dirty="0">
                <a:solidFill>
                  <a:sysClr val="windowText" lastClr="000000"/>
                </a:solidFill>
                <a:latin typeface="Arial" panose="020B0604020202020204" pitchFamily="34" charset="0"/>
                <a:cs typeface="Arial" panose="020B0604020202020204" pitchFamily="34" charset="0"/>
              </a:rPr>
              <a:t>. Bhd. (REMIX)</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23923" y="3491315"/>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728722" y="5136059"/>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490142" y="4730296"/>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077326" y="6324642"/>
            <a:ext cx="2930964"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https://www.remixsb.com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59631" y="4868933"/>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81 &amp; 83, Jalan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Industri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Taman Perindustrian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14000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S.P.T., Penang, Malaysia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+604 5024 282 </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4343C9D6-0483-4CE4-90C9-FEBF945611B9}"/>
              </a:ext>
            </a:extLst>
          </p:cNvPr>
          <p:cNvPicPr>
            <a:picLocks noChangeAspect="1"/>
          </p:cNvPicPr>
          <p:nvPr/>
        </p:nvPicPr>
        <p:blipFill>
          <a:blip r:embed="rId4"/>
          <a:stretch>
            <a:fillRect/>
          </a:stretch>
        </p:blipFill>
        <p:spPr>
          <a:xfrm>
            <a:off x="3438172" y="204698"/>
            <a:ext cx="1619250" cy="478849"/>
          </a:xfrm>
          <a:prstGeom prst="rect">
            <a:avLst/>
          </a:prstGeom>
        </p:spPr>
      </p:pic>
    </p:spTree>
    <p:extLst>
      <p:ext uri="{BB962C8B-B14F-4D97-AF65-F5344CB8AC3E}">
        <p14:creationId xmlns:p14="http://schemas.microsoft.com/office/powerpoint/2010/main" val="22396855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2CFB-CF27-4F9F-9511-C16DC59734B4}"/>
              </a:ext>
            </a:extLst>
          </p:cNvPr>
          <p:cNvPicPr>
            <a:picLocks noChangeAspect="1"/>
          </p:cNvPicPr>
          <p:nvPr/>
        </p:nvPicPr>
        <p:blipFill>
          <a:blip r:embed="rId2"/>
          <a:stretch>
            <a:fillRect/>
          </a:stretch>
        </p:blipFill>
        <p:spPr>
          <a:xfrm>
            <a:off x="0" y="0"/>
            <a:ext cx="9144000" cy="6858000"/>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754379"/>
            <a:ext cx="6096002"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Strategic Recommendations</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8005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A833C6-59A9-4418-9E58-26649F3E9697}"/>
              </a:ext>
            </a:extLst>
          </p:cNvPr>
          <p:cNvSpPr/>
          <p:nvPr/>
        </p:nvSpPr>
        <p:spPr>
          <a:xfrm>
            <a:off x="146426" y="319836"/>
            <a:ext cx="8752722" cy="296684"/>
          </a:xfrm>
          <a:prstGeom prst="rect">
            <a:avLst/>
          </a:prstGeom>
          <a:noFill/>
        </p:spPr>
        <p:txBody>
          <a:bodyPr wrap="square" rtlCol="0" anchor="t">
            <a:spAutoFit/>
          </a:bodyPr>
          <a:lstStyle/>
          <a:p>
            <a:pPr lvl="0">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Emphasize on Feed Grade</a:t>
            </a:r>
          </a:p>
        </p:txBody>
      </p:sp>
      <p:grpSp>
        <p:nvGrpSpPr>
          <p:cNvPr id="14" name="Group 13">
            <a:extLst>
              <a:ext uri="{FF2B5EF4-FFF2-40B4-BE49-F238E27FC236}">
                <a16:creationId xmlns:a16="http://schemas.microsoft.com/office/drawing/2014/main" id="{A7A16E20-48B7-4924-B36A-FFA6260CAB8C}"/>
              </a:ext>
            </a:extLst>
          </p:cNvPr>
          <p:cNvGrpSpPr/>
          <p:nvPr/>
        </p:nvGrpSpPr>
        <p:grpSpPr>
          <a:xfrm>
            <a:off x="539141" y="908050"/>
            <a:ext cx="3153789" cy="5508380"/>
            <a:chOff x="477304" y="877532"/>
            <a:chExt cx="3153789" cy="5508380"/>
          </a:xfrm>
        </p:grpSpPr>
        <p:sp>
          <p:nvSpPr>
            <p:cNvPr id="15" name="object 11">
              <a:extLst>
                <a:ext uri="{FF2B5EF4-FFF2-40B4-BE49-F238E27FC236}">
                  <a16:creationId xmlns:a16="http://schemas.microsoft.com/office/drawing/2014/main" id="{8BA165B1-D17C-4F25-B8D3-3C896CF62AFF}"/>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2">
              <a:extLst>
                <a:ext uri="{FF2B5EF4-FFF2-40B4-BE49-F238E27FC236}">
                  <a16:creationId xmlns:a16="http://schemas.microsoft.com/office/drawing/2014/main" id="{919A3A27-BC81-49F8-8042-07E2330E9282}"/>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E1B7548-DA96-47DF-A97F-4F46B4B14660}"/>
              </a:ext>
            </a:extLst>
          </p:cNvPr>
          <p:cNvSpPr txBox="1"/>
          <p:nvPr/>
        </p:nvSpPr>
        <p:spPr>
          <a:xfrm>
            <a:off x="3748343" y="725354"/>
            <a:ext cx="4862257" cy="5428089"/>
          </a:xfrm>
          <a:prstGeom prst="rect">
            <a:avLst/>
          </a:prstGeom>
          <a:noFill/>
        </p:spPr>
        <p:txBody>
          <a:bodyPr wrap="square" rtlCol="0">
            <a:spAutoFit/>
          </a:bodyPr>
          <a:lstStyle/>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for Feed Grade copper sulphate, consumed in high volume in animal husbandry, is anticipated to expand at a highest CAGR of 6.08% during the forecast period. Whereas, the major demand comes from the agricultural sector across South-east Asia which is estimated to hold nearly 42% share in value terms, as of 2020. This dominance is attributed to high consumption of copper sulphate being employed in the fungicide, herbicides, fertilizers, etc. to protect crops against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algae, bacteria, etc. Additionally, it provides essential nutrients to plants.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Substantial use of  copper sulphate in animal husbandry owing to its antimicrobial properties and its ability to help in promoting growth and treat copper deficiencies in animals. The region is experiencing  a huge demand for meat mainly poultry and pork, which is further anticipated to increase manifold in the coming years.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sulphur fertilizer companies are recommended to focus on the production of feed grade copper sulphate during the forthcoming years in order to maintain strong presence in the market.</a:t>
            </a:r>
          </a:p>
        </p:txBody>
      </p:sp>
    </p:spTree>
    <p:extLst>
      <p:ext uri="{BB962C8B-B14F-4D97-AF65-F5344CB8AC3E}">
        <p14:creationId xmlns:p14="http://schemas.microsoft.com/office/powerpoint/2010/main" val="762009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Target Country – Indonesia</a:t>
            </a:r>
          </a:p>
        </p:txBody>
      </p:sp>
      <p:sp>
        <p:nvSpPr>
          <p:cNvPr id="8" name="TextBox 7">
            <a:extLst>
              <a:ext uri="{FF2B5EF4-FFF2-40B4-BE49-F238E27FC236}">
                <a16:creationId xmlns:a16="http://schemas.microsoft.com/office/drawing/2014/main" id="{9BC0F0CF-752D-41EB-AA1C-BAB6A65E5FB4}"/>
              </a:ext>
            </a:extLst>
          </p:cNvPr>
          <p:cNvSpPr txBox="1"/>
          <p:nvPr/>
        </p:nvSpPr>
        <p:spPr>
          <a:xfrm>
            <a:off x="3843743" y="676431"/>
            <a:ext cx="4678840" cy="6053260"/>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Indonesia dominated the South-east Asian copper sulphate market with a share of 41.72%, in volume terms, in 2020. High availability of arable land in the country has made it one of the leading crop producers and food exporters in the region, thereby generating huge demand for fertilizers, fungicides, etc. in the country to ensure maximum yield. Despite having a smaller workforce, the agricultural sector in Indonesia holds significant share across the region. </a:t>
            </a:r>
          </a:p>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Indonesia is importing large volume of copper sulphate following the growing demand and have easy access to the exporting countries like China and Japan. Also, shifting preference for customized diets and eating patterns have generated demand for protein meals in the country. A significant growth in the per capita meat consumption across Indonesia has been witnessed in the past few years following increase in income across the country. This generates the demand for copper sulphate used widely across animal feed to fortify food as well as prevent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growth. These factors have resulted in increased demand for copper sulphate in the country backed by surging animal husbandry across the country. Hence, sulphur fertilizer companies are recommended to increase their focus on Indonesia in order to tap the emerging  opportunities in the market.</a:t>
            </a:r>
          </a:p>
        </p:txBody>
      </p:sp>
      <p:grpSp>
        <p:nvGrpSpPr>
          <p:cNvPr id="9" name="Group 8">
            <a:extLst>
              <a:ext uri="{FF2B5EF4-FFF2-40B4-BE49-F238E27FC236}">
                <a16:creationId xmlns:a16="http://schemas.microsoft.com/office/drawing/2014/main" id="{58541898-7919-4299-8297-607E167A9BBC}"/>
              </a:ext>
            </a:extLst>
          </p:cNvPr>
          <p:cNvGrpSpPr/>
          <p:nvPr/>
        </p:nvGrpSpPr>
        <p:grpSpPr>
          <a:xfrm>
            <a:off x="568409" y="908050"/>
            <a:ext cx="3153789" cy="5508380"/>
            <a:chOff x="477304" y="877532"/>
            <a:chExt cx="3153789" cy="5508380"/>
          </a:xfrm>
        </p:grpSpPr>
        <p:sp>
          <p:nvSpPr>
            <p:cNvPr id="10" name="object 11">
              <a:extLst>
                <a:ext uri="{FF2B5EF4-FFF2-40B4-BE49-F238E27FC236}">
                  <a16:creationId xmlns:a16="http://schemas.microsoft.com/office/drawing/2014/main" id="{A229C819-9044-423A-AE55-F7B747520F62}"/>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6CD2A152-0C3D-4F93-9B67-A28E5B8971FA}"/>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02112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8.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9.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1422</TotalTime>
  <Words>11509</Words>
  <Application>Microsoft Office PowerPoint</Application>
  <PresentationFormat>On-screen Show (4:3)</PresentationFormat>
  <Paragraphs>2367</Paragraphs>
  <Slides>96</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Bookman Old Style</vt:lpstr>
      <vt:lpstr>Calibri</vt:lpstr>
      <vt:lpstr>Calibri Light</vt:lpstr>
      <vt:lpstr>Cambria</vt:lpstr>
      <vt:lpstr>Courier New</vt:lpstr>
      <vt:lpstr>Montserrat</vt:lpstr>
      <vt:lpstr>Veradana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Benchmarking, By Supplier</vt:lpstr>
      <vt:lpstr>Product Benchmarking, By Grade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Malhotra</dc:creator>
  <cp:lastModifiedBy>Hardik Malhotra</cp:lastModifiedBy>
  <cp:revision>120</cp:revision>
  <dcterms:created xsi:type="dcterms:W3CDTF">2021-07-23T14:06:42Z</dcterms:created>
  <dcterms:modified xsi:type="dcterms:W3CDTF">2021-07-28T14:03:04Z</dcterms:modified>
</cp:coreProperties>
</file>